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x="18288000" cy="10287000"/>
  <p:notesSz cx="6858000" cy="9144000"/>
  <p:embeddedFontLst>
    <p:embeddedFont>
      <p:font typeface="More Sugar" charset="1" panose="00000000000000000000"/>
      <p:regular r:id="rId43"/>
    </p:embeddedFont>
    <p:embeddedFont>
      <p:font typeface="More Sugar Thin" charset="1" panose="0000000000000000000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svg" Type="http://schemas.openxmlformats.org/officeDocument/2006/relationships/image"/><Relationship Id="rId11" Target="../media/image22.png" Type="http://schemas.openxmlformats.org/officeDocument/2006/relationships/image"/><Relationship Id="rId12" Target="../media/image23.svg" Type="http://schemas.openxmlformats.org/officeDocument/2006/relationships/image"/><Relationship Id="rId13" Target="../media/image7.png" Type="http://schemas.openxmlformats.org/officeDocument/2006/relationships/image"/><Relationship Id="rId14" Target="../media/image8.svg" Type="http://schemas.openxmlformats.org/officeDocument/2006/relationships/image"/><Relationship Id="rId15" Target="../media/image50.png" Type="http://schemas.openxmlformats.org/officeDocument/2006/relationships/image"/><Relationship Id="rId16" Target="../media/image51.png" Type="http://schemas.openxmlformats.org/officeDocument/2006/relationships/image"/><Relationship Id="rId17" Target="../media/image52.svg" Type="http://schemas.openxmlformats.org/officeDocument/2006/relationships/image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47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49.svg" Type="http://schemas.openxmlformats.org/officeDocument/2006/relationships/image"/><Relationship Id="rId12" Target="../media/image22.png" Type="http://schemas.openxmlformats.org/officeDocument/2006/relationships/image"/><Relationship Id="rId13" Target="../media/image23.svg" Type="http://schemas.openxmlformats.org/officeDocument/2006/relationships/image"/><Relationship Id="rId14" Target="../media/image7.png" Type="http://schemas.openxmlformats.org/officeDocument/2006/relationships/image"/><Relationship Id="rId15" Target="../media/image8.svg" Type="http://schemas.openxmlformats.org/officeDocument/2006/relationships/image"/><Relationship Id="rId16" Target="../media/image50.png" Type="http://schemas.openxmlformats.org/officeDocument/2006/relationships/image"/><Relationship Id="rId17" Target="../media/image47.png" Type="http://schemas.openxmlformats.org/officeDocument/2006/relationships/image"/><Relationship Id="rId18" Target="../media/image51.png" Type="http://schemas.openxmlformats.org/officeDocument/2006/relationships/image"/><Relationship Id="rId19" Target="../media/image52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45.png" Type="http://schemas.openxmlformats.org/officeDocument/2006/relationships/image"/><Relationship Id="rId9" Target="../media/image46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svg" Type="http://schemas.openxmlformats.org/officeDocument/2006/relationships/image"/><Relationship Id="rId4" Target="../media/image55.png" Type="http://schemas.openxmlformats.org/officeDocument/2006/relationships/image"/><Relationship Id="rId5" Target="../media/image56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5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2" Target="../media/image58.png" Type="http://schemas.openxmlformats.org/officeDocument/2006/relationships/image"/><Relationship Id="rId3" Target="../media/image59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61.svg" Type="http://schemas.openxmlformats.org/officeDocument/2006/relationships/image"/><Relationship Id="rId4" Target="../media/image62.png" Type="http://schemas.openxmlformats.org/officeDocument/2006/relationships/image"/><Relationship Id="rId5" Target="../media/image63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58.png" Type="http://schemas.openxmlformats.org/officeDocument/2006/relationships/image"/><Relationship Id="rId5" Target="../media/image59.svg" Type="http://schemas.openxmlformats.org/officeDocument/2006/relationships/image"/><Relationship Id="rId6" Target="../media/image60.png" Type="http://schemas.openxmlformats.org/officeDocument/2006/relationships/image"/><Relationship Id="rId7" Target="../media/image61.svg" Type="http://schemas.openxmlformats.org/officeDocument/2006/relationships/image"/><Relationship Id="rId8" Target="../media/image62.png" Type="http://schemas.openxmlformats.org/officeDocument/2006/relationships/image"/><Relationship Id="rId9" Target="../media/image63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64.png" Type="http://schemas.openxmlformats.org/officeDocument/2006/relationships/image"/><Relationship Id="rId5" Target="../media/image65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66.png" Type="http://schemas.openxmlformats.org/officeDocument/2006/relationships/image"/><Relationship Id="rId9" Target="../media/image6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58.png" Type="http://schemas.openxmlformats.org/officeDocument/2006/relationships/image"/><Relationship Id="rId5" Target="../media/image59.sv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Relationship Id="rId8" Target="../media/image64.png" Type="http://schemas.openxmlformats.org/officeDocument/2006/relationships/image"/><Relationship Id="rId9" Target="../media/image65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svg" Type="http://schemas.openxmlformats.org/officeDocument/2006/relationships/image"/><Relationship Id="rId12" Target="../media/image7.png" Type="http://schemas.openxmlformats.org/officeDocument/2006/relationships/image"/><Relationship Id="rId13" Target="../media/image8.svg" Type="http://schemas.openxmlformats.org/officeDocument/2006/relationships/image"/><Relationship Id="rId14" Target="../media/image68.png" Type="http://schemas.openxmlformats.org/officeDocument/2006/relationships/image"/><Relationship Id="rId15" Target="../media/image69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48.png" Type="http://schemas.openxmlformats.org/officeDocument/2006/relationships/image"/><Relationship Id="rId9" Target="../media/image49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svg" Type="http://schemas.openxmlformats.org/officeDocument/2006/relationships/image"/><Relationship Id="rId12" Target="../media/image7.png" Type="http://schemas.openxmlformats.org/officeDocument/2006/relationships/image"/><Relationship Id="rId13" Target="../media/image8.svg" Type="http://schemas.openxmlformats.org/officeDocument/2006/relationships/image"/><Relationship Id="rId14" Target="../media/image68.png" Type="http://schemas.openxmlformats.org/officeDocument/2006/relationships/image"/><Relationship Id="rId15" Target="../media/image69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48.png" Type="http://schemas.openxmlformats.org/officeDocument/2006/relationships/image"/><Relationship Id="rId9" Target="../media/image49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svg" Type="http://schemas.openxmlformats.org/officeDocument/2006/relationships/image"/><Relationship Id="rId12" Target="../media/image7.png" Type="http://schemas.openxmlformats.org/officeDocument/2006/relationships/image"/><Relationship Id="rId13" Target="../media/image8.svg" Type="http://schemas.openxmlformats.org/officeDocument/2006/relationships/image"/><Relationship Id="rId14" Target="../media/image70.png" Type="http://schemas.openxmlformats.org/officeDocument/2006/relationships/image"/><Relationship Id="rId15" Target="../media/image71.png" Type="http://schemas.openxmlformats.org/officeDocument/2006/relationships/image"/><Relationship Id="rId16" Target="../media/image72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48.png" Type="http://schemas.openxmlformats.org/officeDocument/2006/relationships/image"/><Relationship Id="rId9" Target="../media/image49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svg" Type="http://schemas.openxmlformats.org/officeDocument/2006/relationships/image"/><Relationship Id="rId12" Target="../media/image7.png" Type="http://schemas.openxmlformats.org/officeDocument/2006/relationships/image"/><Relationship Id="rId13" Target="../media/image8.svg" Type="http://schemas.openxmlformats.org/officeDocument/2006/relationships/image"/><Relationship Id="rId14" Target="../media/image70.png" Type="http://schemas.openxmlformats.org/officeDocument/2006/relationships/image"/><Relationship Id="rId15" Target="../media/image71.png" Type="http://schemas.openxmlformats.org/officeDocument/2006/relationships/image"/><Relationship Id="rId16" Target="../media/image72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48.png" Type="http://schemas.openxmlformats.org/officeDocument/2006/relationships/image"/><Relationship Id="rId9" Target="../media/image49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svg" Type="http://schemas.openxmlformats.org/officeDocument/2006/relationships/image"/><Relationship Id="rId12" Target="../media/image7.png" Type="http://schemas.openxmlformats.org/officeDocument/2006/relationships/image"/><Relationship Id="rId13" Target="../media/image8.svg" Type="http://schemas.openxmlformats.org/officeDocument/2006/relationships/image"/><Relationship Id="rId14" Target="../media/image73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48.png" Type="http://schemas.openxmlformats.org/officeDocument/2006/relationships/image"/><Relationship Id="rId9" Target="../media/image49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svg" Type="http://schemas.openxmlformats.org/officeDocument/2006/relationships/image"/><Relationship Id="rId12" Target="../media/image7.png" Type="http://schemas.openxmlformats.org/officeDocument/2006/relationships/image"/><Relationship Id="rId13" Target="../media/image8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48.png" Type="http://schemas.openxmlformats.org/officeDocument/2006/relationships/image"/><Relationship Id="rId9" Target="../media/image49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svg" Type="http://schemas.openxmlformats.org/officeDocument/2006/relationships/image"/><Relationship Id="rId12" Target="../media/image7.png" Type="http://schemas.openxmlformats.org/officeDocument/2006/relationships/image"/><Relationship Id="rId13" Target="../media/image8.svg" Type="http://schemas.openxmlformats.org/officeDocument/2006/relationships/image"/><Relationship Id="rId14" Target="../media/image74.png" Type="http://schemas.openxmlformats.org/officeDocument/2006/relationships/image"/><Relationship Id="rId15" Target="../media/image75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48.png" Type="http://schemas.openxmlformats.org/officeDocument/2006/relationships/image"/><Relationship Id="rId9" Target="../media/image49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svg" Type="http://schemas.openxmlformats.org/officeDocument/2006/relationships/image"/><Relationship Id="rId12" Target="../media/image7.png" Type="http://schemas.openxmlformats.org/officeDocument/2006/relationships/image"/><Relationship Id="rId13" Target="../media/image8.svg" Type="http://schemas.openxmlformats.org/officeDocument/2006/relationships/image"/><Relationship Id="rId14" Target="../media/image74.png" Type="http://schemas.openxmlformats.org/officeDocument/2006/relationships/image"/><Relationship Id="rId15" Target="../media/image75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48.png" Type="http://schemas.openxmlformats.org/officeDocument/2006/relationships/image"/><Relationship Id="rId9" Target="../media/image49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80.png" Type="http://schemas.openxmlformats.org/officeDocument/2006/relationships/image"/><Relationship Id="rId13" Target="../media/image81.svg" Type="http://schemas.openxmlformats.org/officeDocument/2006/relationships/image"/><Relationship Id="rId2" Target="../media/image76.png" Type="http://schemas.openxmlformats.org/officeDocument/2006/relationships/image"/><Relationship Id="rId3" Target="../media/image77.svg" Type="http://schemas.openxmlformats.org/officeDocument/2006/relationships/image"/><Relationship Id="rId4" Target="../media/image78.png" Type="http://schemas.openxmlformats.org/officeDocument/2006/relationships/image"/><Relationship Id="rId5" Target="../media/image79.sv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7.png" Type="http://schemas.openxmlformats.org/officeDocument/2006/relationships/image"/><Relationship Id="rId13" Target="../media/image8.svg" Type="http://schemas.openxmlformats.org/officeDocument/2006/relationships/image"/><Relationship Id="rId14" Target="../media/image80.png" Type="http://schemas.openxmlformats.org/officeDocument/2006/relationships/image"/><Relationship Id="rId15" Target="../media/image81.svg" Type="http://schemas.openxmlformats.org/officeDocument/2006/relationships/image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76.png" Type="http://schemas.openxmlformats.org/officeDocument/2006/relationships/image"/><Relationship Id="rId5" Target="../media/image77.svg" Type="http://schemas.openxmlformats.org/officeDocument/2006/relationships/image"/><Relationship Id="rId6" Target="../media/image78.png" Type="http://schemas.openxmlformats.org/officeDocument/2006/relationships/image"/><Relationship Id="rId7" Target="../media/image79.svg" Type="http://schemas.openxmlformats.org/officeDocument/2006/relationships/image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82.png" Type="http://schemas.openxmlformats.org/officeDocument/2006/relationships/image"/><Relationship Id="rId2" Target="../media/image76.png" Type="http://schemas.openxmlformats.org/officeDocument/2006/relationships/image"/><Relationship Id="rId3" Target="../media/image77.svg" Type="http://schemas.openxmlformats.org/officeDocument/2006/relationships/image"/><Relationship Id="rId4" Target="../media/image78.png" Type="http://schemas.openxmlformats.org/officeDocument/2006/relationships/image"/><Relationship Id="rId5" Target="../media/image79.sv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7.png" Type="http://schemas.openxmlformats.org/officeDocument/2006/relationships/image"/><Relationship Id="rId13" Target="../media/image8.svg" Type="http://schemas.openxmlformats.org/officeDocument/2006/relationships/image"/><Relationship Id="rId14" Target="../media/image82.png" Type="http://schemas.openxmlformats.org/officeDocument/2006/relationships/image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76.png" Type="http://schemas.openxmlformats.org/officeDocument/2006/relationships/image"/><Relationship Id="rId5" Target="../media/image77.svg" Type="http://schemas.openxmlformats.org/officeDocument/2006/relationships/image"/><Relationship Id="rId6" Target="../media/image78.png" Type="http://schemas.openxmlformats.org/officeDocument/2006/relationships/image"/><Relationship Id="rId7" Target="../media/image79.svg" Type="http://schemas.openxmlformats.org/officeDocument/2006/relationships/image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83.png" Type="http://schemas.openxmlformats.org/officeDocument/2006/relationships/image"/><Relationship Id="rId2" Target="../media/image76.png" Type="http://schemas.openxmlformats.org/officeDocument/2006/relationships/image"/><Relationship Id="rId3" Target="../media/image77.svg" Type="http://schemas.openxmlformats.org/officeDocument/2006/relationships/image"/><Relationship Id="rId4" Target="../media/image78.png" Type="http://schemas.openxmlformats.org/officeDocument/2006/relationships/image"/><Relationship Id="rId5" Target="../media/image79.sv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7.png" Type="http://schemas.openxmlformats.org/officeDocument/2006/relationships/image"/><Relationship Id="rId13" Target="../media/image8.svg" Type="http://schemas.openxmlformats.org/officeDocument/2006/relationships/image"/><Relationship Id="rId14" Target="../media/image83.png" Type="http://schemas.openxmlformats.org/officeDocument/2006/relationships/image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76.png" Type="http://schemas.openxmlformats.org/officeDocument/2006/relationships/image"/><Relationship Id="rId5" Target="../media/image77.svg" Type="http://schemas.openxmlformats.org/officeDocument/2006/relationships/image"/><Relationship Id="rId6" Target="../media/image78.png" Type="http://schemas.openxmlformats.org/officeDocument/2006/relationships/image"/><Relationship Id="rId7" Target="../media/image79.svg" Type="http://schemas.openxmlformats.org/officeDocument/2006/relationships/image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84.png" Type="http://schemas.openxmlformats.org/officeDocument/2006/relationships/image"/><Relationship Id="rId13" Target="../media/image85.svg" Type="http://schemas.openxmlformats.org/officeDocument/2006/relationships/image"/><Relationship Id="rId2" Target="../media/image76.png" Type="http://schemas.openxmlformats.org/officeDocument/2006/relationships/image"/><Relationship Id="rId3" Target="../media/image77.svg" Type="http://schemas.openxmlformats.org/officeDocument/2006/relationships/image"/><Relationship Id="rId4" Target="../media/image78.png" Type="http://schemas.openxmlformats.org/officeDocument/2006/relationships/image"/><Relationship Id="rId5" Target="../media/image79.sv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7.png" Type="http://schemas.openxmlformats.org/officeDocument/2006/relationships/image"/><Relationship Id="rId13" Target="../media/image8.svg" Type="http://schemas.openxmlformats.org/officeDocument/2006/relationships/image"/><Relationship Id="rId14" Target="../media/image84.png" Type="http://schemas.openxmlformats.org/officeDocument/2006/relationships/image"/><Relationship Id="rId15" Target="../media/image85.svg" Type="http://schemas.openxmlformats.org/officeDocument/2006/relationships/image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76.png" Type="http://schemas.openxmlformats.org/officeDocument/2006/relationships/image"/><Relationship Id="rId5" Target="../media/image77.svg" Type="http://schemas.openxmlformats.org/officeDocument/2006/relationships/image"/><Relationship Id="rId6" Target="../media/image78.png" Type="http://schemas.openxmlformats.org/officeDocument/2006/relationships/image"/><Relationship Id="rId7" Target="../media/image79.svg" Type="http://schemas.openxmlformats.org/officeDocument/2006/relationships/image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6.png" Type="http://schemas.openxmlformats.org/officeDocument/2006/relationships/image"/><Relationship Id="rId3" Target="../media/image87.png" Type="http://schemas.openxmlformats.org/officeDocument/2006/relationships/image"/><Relationship Id="rId4" Target="../media/image8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28.png" Type="http://schemas.openxmlformats.org/officeDocument/2006/relationships/image"/><Relationship Id="rId15" Target="../media/image29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sv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svg" Type="http://schemas.openxmlformats.org/officeDocument/2006/relationships/image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639570">
            <a:off x="-4421760" y="2671337"/>
            <a:ext cx="12595565" cy="5917987"/>
          </a:xfrm>
          <a:custGeom>
            <a:avLst/>
            <a:gdLst/>
            <a:ahLst/>
            <a:cxnLst/>
            <a:rect r="r" b="b" t="t" l="l"/>
            <a:pathLst>
              <a:path h="5917987" w="12595565">
                <a:moveTo>
                  <a:pt x="0" y="0"/>
                </a:moveTo>
                <a:lnTo>
                  <a:pt x="12595565" y="0"/>
                </a:lnTo>
                <a:lnTo>
                  <a:pt x="12595565" y="5917987"/>
                </a:lnTo>
                <a:lnTo>
                  <a:pt x="0" y="59179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26764" b="-53049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0" y="3062296"/>
            <a:ext cx="4512597" cy="7224704"/>
          </a:xfrm>
          <a:custGeom>
            <a:avLst/>
            <a:gdLst/>
            <a:ahLst/>
            <a:cxnLst/>
            <a:rect r="r" b="b" t="t" l="l"/>
            <a:pathLst>
              <a:path h="7224704" w="4512597">
                <a:moveTo>
                  <a:pt x="4512597" y="0"/>
                </a:moveTo>
                <a:lnTo>
                  <a:pt x="0" y="0"/>
                </a:lnTo>
                <a:lnTo>
                  <a:pt x="0" y="7224704"/>
                </a:lnTo>
                <a:lnTo>
                  <a:pt x="4512597" y="7224704"/>
                </a:lnTo>
                <a:lnTo>
                  <a:pt x="451259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5330" b="-5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2503632" y="1303331"/>
            <a:ext cx="7228987" cy="4339748"/>
          </a:xfrm>
          <a:custGeom>
            <a:avLst/>
            <a:gdLst/>
            <a:ahLst/>
            <a:cxnLst/>
            <a:rect r="r" b="b" t="t" l="l"/>
            <a:pathLst>
              <a:path h="4339748" w="7228987">
                <a:moveTo>
                  <a:pt x="0" y="0"/>
                </a:moveTo>
                <a:lnTo>
                  <a:pt x="7228987" y="0"/>
                </a:lnTo>
                <a:lnTo>
                  <a:pt x="7228987" y="4339748"/>
                </a:lnTo>
                <a:lnTo>
                  <a:pt x="0" y="43397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932" t="0" r="-138796" b="-132199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2332459">
            <a:off x="14748966" y="7322293"/>
            <a:ext cx="7078068" cy="6254438"/>
          </a:xfrm>
          <a:custGeom>
            <a:avLst/>
            <a:gdLst/>
            <a:ahLst/>
            <a:cxnLst/>
            <a:rect r="r" b="b" t="t" l="l"/>
            <a:pathLst>
              <a:path h="6254438" w="7078068">
                <a:moveTo>
                  <a:pt x="7078068" y="0"/>
                </a:moveTo>
                <a:lnTo>
                  <a:pt x="0" y="0"/>
                </a:lnTo>
                <a:lnTo>
                  <a:pt x="0" y="6254438"/>
                </a:lnTo>
                <a:lnTo>
                  <a:pt x="7078068" y="6254438"/>
                </a:lnTo>
                <a:lnTo>
                  <a:pt x="707806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835495">
            <a:off x="16993463" y="4488164"/>
            <a:ext cx="914131" cy="1310672"/>
          </a:xfrm>
          <a:custGeom>
            <a:avLst/>
            <a:gdLst/>
            <a:ahLst/>
            <a:cxnLst/>
            <a:rect r="r" b="b" t="t" l="l"/>
            <a:pathLst>
              <a:path h="1310672" w="914131">
                <a:moveTo>
                  <a:pt x="914131" y="0"/>
                </a:moveTo>
                <a:lnTo>
                  <a:pt x="0" y="0"/>
                </a:lnTo>
                <a:lnTo>
                  <a:pt x="0" y="1310672"/>
                </a:lnTo>
                <a:lnTo>
                  <a:pt x="914131" y="1310672"/>
                </a:lnTo>
                <a:lnTo>
                  <a:pt x="91413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32028">
            <a:off x="15866972" y="5357573"/>
            <a:ext cx="1134974" cy="1956852"/>
          </a:xfrm>
          <a:custGeom>
            <a:avLst/>
            <a:gdLst/>
            <a:ahLst/>
            <a:cxnLst/>
            <a:rect r="r" b="b" t="t" l="l"/>
            <a:pathLst>
              <a:path h="1956852" w="1134974">
                <a:moveTo>
                  <a:pt x="0" y="0"/>
                </a:moveTo>
                <a:lnTo>
                  <a:pt x="1134974" y="0"/>
                </a:lnTo>
                <a:lnTo>
                  <a:pt x="1134974" y="1956851"/>
                </a:lnTo>
                <a:lnTo>
                  <a:pt x="0" y="19568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496089" y="7153752"/>
            <a:ext cx="3565983" cy="3824655"/>
          </a:xfrm>
          <a:custGeom>
            <a:avLst/>
            <a:gdLst/>
            <a:ahLst/>
            <a:cxnLst/>
            <a:rect r="r" b="b" t="t" l="l"/>
            <a:pathLst>
              <a:path h="3824655" w="3565983">
                <a:moveTo>
                  <a:pt x="0" y="0"/>
                </a:moveTo>
                <a:lnTo>
                  <a:pt x="3565983" y="0"/>
                </a:lnTo>
                <a:lnTo>
                  <a:pt x="3565983" y="3824655"/>
                </a:lnTo>
                <a:lnTo>
                  <a:pt x="0" y="382465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131030">
            <a:off x="6341439" y="1374150"/>
            <a:ext cx="7631995" cy="7312839"/>
          </a:xfrm>
          <a:custGeom>
            <a:avLst/>
            <a:gdLst/>
            <a:ahLst/>
            <a:cxnLst/>
            <a:rect r="r" b="b" t="t" l="l"/>
            <a:pathLst>
              <a:path h="7312839" w="7631995">
                <a:moveTo>
                  <a:pt x="0" y="0"/>
                </a:moveTo>
                <a:lnTo>
                  <a:pt x="7631995" y="0"/>
                </a:lnTo>
                <a:lnTo>
                  <a:pt x="7631995" y="7312840"/>
                </a:lnTo>
                <a:lnTo>
                  <a:pt x="0" y="731284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353922" y="4220631"/>
            <a:ext cx="12495267" cy="140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59"/>
              </a:lnSpc>
            </a:pPr>
            <a:r>
              <a:rPr lang="en-US" sz="9299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 Verb Tense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E5A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324595"/>
            <a:ext cx="5042428" cy="2015873"/>
          </a:xfrm>
          <a:custGeom>
            <a:avLst/>
            <a:gdLst/>
            <a:ahLst/>
            <a:cxnLst/>
            <a:rect r="r" b="b" t="t" l="l"/>
            <a:pathLst>
              <a:path h="2015873" w="5042428">
                <a:moveTo>
                  <a:pt x="0" y="0"/>
                </a:moveTo>
                <a:lnTo>
                  <a:pt x="5042428" y="0"/>
                </a:lnTo>
                <a:lnTo>
                  <a:pt x="5042428" y="2015872"/>
                </a:lnTo>
                <a:lnTo>
                  <a:pt x="0" y="2015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0270052" y="7246347"/>
            <a:ext cx="5238381" cy="2094211"/>
          </a:xfrm>
          <a:custGeom>
            <a:avLst/>
            <a:gdLst/>
            <a:ahLst/>
            <a:cxnLst/>
            <a:rect r="r" b="b" t="t" l="l"/>
            <a:pathLst>
              <a:path h="2094211" w="5238381">
                <a:moveTo>
                  <a:pt x="0" y="0"/>
                </a:moveTo>
                <a:lnTo>
                  <a:pt x="5238381" y="0"/>
                </a:lnTo>
                <a:lnTo>
                  <a:pt x="5238381" y="2094211"/>
                </a:lnTo>
                <a:lnTo>
                  <a:pt x="0" y="2094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30833">
            <a:off x="3553374" y="8430672"/>
            <a:ext cx="8434421" cy="1655255"/>
          </a:xfrm>
          <a:custGeom>
            <a:avLst/>
            <a:gdLst/>
            <a:ahLst/>
            <a:cxnLst/>
            <a:rect r="r" b="b" t="t" l="l"/>
            <a:pathLst>
              <a:path h="1655255" w="8434421">
                <a:moveTo>
                  <a:pt x="0" y="0"/>
                </a:moveTo>
                <a:lnTo>
                  <a:pt x="8434422" y="0"/>
                </a:lnTo>
                <a:lnTo>
                  <a:pt x="8434422" y="1655256"/>
                </a:lnTo>
                <a:lnTo>
                  <a:pt x="0" y="16552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41859" y="2732579"/>
            <a:ext cx="14040335" cy="397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The goal of this study </a:t>
            </a:r>
            <a:r>
              <a:rPr lang="en-US" sz="4500" u="sng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is</a:t>
            </a:r>
            <a:r>
              <a:rPr lang="en-US" sz="4500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 to determine how the Armed Forces </a:t>
            </a:r>
            <a:r>
              <a:rPr lang="en-US" sz="4500" u="sng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reacted</a:t>
            </a:r>
            <a:r>
              <a:rPr lang="en-US" sz="4500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 to threats of war</a:t>
            </a:r>
            <a:r>
              <a:rPr lang="en-US" sz="4500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 in the past and to implement strategies that </a:t>
            </a:r>
            <a:r>
              <a:rPr lang="en-US" sz="4500" u="sng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will encourage</a:t>
            </a:r>
            <a:r>
              <a:rPr lang="en-US" sz="4500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 proactive movements rather than reactive movements in the future.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12819965" y="1155800"/>
            <a:ext cx="7228987" cy="4339748"/>
          </a:xfrm>
          <a:custGeom>
            <a:avLst/>
            <a:gdLst/>
            <a:ahLst/>
            <a:cxnLst/>
            <a:rect r="r" b="b" t="t" l="l"/>
            <a:pathLst>
              <a:path h="4339748" w="7228987">
                <a:moveTo>
                  <a:pt x="0" y="0"/>
                </a:moveTo>
                <a:lnTo>
                  <a:pt x="7228987" y="0"/>
                </a:lnTo>
                <a:lnTo>
                  <a:pt x="7228987" y="4339748"/>
                </a:lnTo>
                <a:lnTo>
                  <a:pt x="0" y="43397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932" t="0" r="-138796" b="-13219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59085">
            <a:off x="16379674" y="5179545"/>
            <a:ext cx="1134974" cy="1956852"/>
          </a:xfrm>
          <a:custGeom>
            <a:avLst/>
            <a:gdLst/>
            <a:ahLst/>
            <a:cxnLst/>
            <a:rect r="r" b="b" t="t" l="l"/>
            <a:pathLst>
              <a:path h="1956852" w="1134974">
                <a:moveTo>
                  <a:pt x="0" y="0"/>
                </a:moveTo>
                <a:lnTo>
                  <a:pt x="1134974" y="0"/>
                </a:lnTo>
                <a:lnTo>
                  <a:pt x="1134974" y="1956852"/>
                </a:lnTo>
                <a:lnTo>
                  <a:pt x="0" y="19568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202112">
            <a:off x="16086324" y="1621024"/>
            <a:ext cx="1388845" cy="2394560"/>
          </a:xfrm>
          <a:custGeom>
            <a:avLst/>
            <a:gdLst/>
            <a:ahLst/>
            <a:cxnLst/>
            <a:rect r="r" b="b" t="t" l="l"/>
            <a:pathLst>
              <a:path h="2394560" w="1388845">
                <a:moveTo>
                  <a:pt x="0" y="0"/>
                </a:moveTo>
                <a:lnTo>
                  <a:pt x="1388844" y="0"/>
                </a:lnTo>
                <a:lnTo>
                  <a:pt x="1388844" y="2394560"/>
                </a:lnTo>
                <a:lnTo>
                  <a:pt x="0" y="23945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84322" y="619125"/>
            <a:ext cx="11695088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58A268"/>
                </a:solidFill>
                <a:latin typeface="More Sugar"/>
                <a:ea typeface="More Sugar"/>
                <a:cs typeface="More Sugar"/>
                <a:sym typeface="More Sugar"/>
              </a:rPr>
              <a:t>SOMETIMES SENTENCES MIGHT HAVE MULTIPLE VERB TENSES: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2208" y="7393340"/>
            <a:ext cx="3727742" cy="18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the first verb</a:t>
            </a:r>
            <a:r>
              <a:rPr lang="en-US" sz="3999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 is in the present tense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701220" y="7458075"/>
            <a:ext cx="3580975" cy="18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the second verb is in the past tense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468725" y="8740392"/>
            <a:ext cx="4603720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the third verb is in the future tense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C7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986724">
            <a:off x="9795018" y="857745"/>
            <a:ext cx="3223932" cy="3018773"/>
          </a:xfrm>
          <a:custGeom>
            <a:avLst/>
            <a:gdLst/>
            <a:ahLst/>
            <a:cxnLst/>
            <a:rect r="r" b="b" t="t" l="l"/>
            <a:pathLst>
              <a:path h="3018773" w="3223932">
                <a:moveTo>
                  <a:pt x="0" y="0"/>
                </a:moveTo>
                <a:lnTo>
                  <a:pt x="3223933" y="0"/>
                </a:lnTo>
                <a:lnTo>
                  <a:pt x="3223933" y="3018773"/>
                </a:lnTo>
                <a:lnTo>
                  <a:pt x="0" y="3018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69805" y="737229"/>
            <a:ext cx="9087322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>
                <a:solidFill>
                  <a:srgbClr val="58A268"/>
                </a:solidFill>
                <a:latin typeface="More Sugar"/>
                <a:ea typeface="More Sugar"/>
                <a:cs typeface="More Sugar"/>
                <a:sym typeface="More Sugar"/>
              </a:rPr>
              <a:t>WHY STUDY VERB TENSE?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26016">
            <a:off x="3695078" y="2238209"/>
            <a:ext cx="2469390" cy="1565944"/>
          </a:xfrm>
          <a:custGeom>
            <a:avLst/>
            <a:gdLst/>
            <a:ahLst/>
            <a:cxnLst/>
            <a:rect r="r" b="b" t="t" l="l"/>
            <a:pathLst>
              <a:path h="1565944" w="2469390">
                <a:moveTo>
                  <a:pt x="0" y="0"/>
                </a:moveTo>
                <a:lnTo>
                  <a:pt x="2469390" y="0"/>
                </a:lnTo>
                <a:lnTo>
                  <a:pt x="2469390" y="1565944"/>
                </a:lnTo>
                <a:lnTo>
                  <a:pt x="0" y="15659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46805" t="0" r="0" b="-732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6016">
            <a:off x="1382544" y="2098763"/>
            <a:ext cx="2380703" cy="1705728"/>
          </a:xfrm>
          <a:custGeom>
            <a:avLst/>
            <a:gdLst/>
            <a:ahLst/>
            <a:cxnLst/>
            <a:rect r="r" b="b" t="t" l="l"/>
            <a:pathLst>
              <a:path h="1705728" w="2380703">
                <a:moveTo>
                  <a:pt x="0" y="0"/>
                </a:moveTo>
                <a:lnTo>
                  <a:pt x="2380703" y="0"/>
                </a:lnTo>
                <a:lnTo>
                  <a:pt x="2380703" y="1705728"/>
                </a:lnTo>
                <a:lnTo>
                  <a:pt x="0" y="1705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7494" r="-292448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83414" y="2290931"/>
            <a:ext cx="4886944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Clear communication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26016">
            <a:off x="8019879" y="4042429"/>
            <a:ext cx="2643468" cy="1676334"/>
          </a:xfrm>
          <a:custGeom>
            <a:avLst/>
            <a:gdLst/>
            <a:ahLst/>
            <a:cxnLst/>
            <a:rect r="r" b="b" t="t" l="l"/>
            <a:pathLst>
              <a:path h="1676334" w="2643468">
                <a:moveTo>
                  <a:pt x="0" y="0"/>
                </a:moveTo>
                <a:lnTo>
                  <a:pt x="2643467" y="0"/>
                </a:lnTo>
                <a:lnTo>
                  <a:pt x="2643467" y="1676333"/>
                </a:lnTo>
                <a:lnTo>
                  <a:pt x="0" y="16763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46805" t="0" r="0" b="-732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6016">
            <a:off x="5478754" y="3857137"/>
            <a:ext cx="2615864" cy="1874217"/>
          </a:xfrm>
          <a:custGeom>
            <a:avLst/>
            <a:gdLst/>
            <a:ahLst/>
            <a:cxnLst/>
            <a:rect r="r" b="b" t="t" l="l"/>
            <a:pathLst>
              <a:path h="1874217" w="2615864">
                <a:moveTo>
                  <a:pt x="0" y="0"/>
                </a:moveTo>
                <a:lnTo>
                  <a:pt x="2615864" y="0"/>
                </a:lnTo>
                <a:lnTo>
                  <a:pt x="2615864" y="1874216"/>
                </a:lnTo>
                <a:lnTo>
                  <a:pt x="0" y="18742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7494" r="-292448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871249" y="4019944"/>
            <a:ext cx="4460846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Proper understanding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26016">
            <a:off x="3695376" y="6075087"/>
            <a:ext cx="2594401" cy="1645219"/>
          </a:xfrm>
          <a:custGeom>
            <a:avLst/>
            <a:gdLst/>
            <a:ahLst/>
            <a:cxnLst/>
            <a:rect r="r" b="b" t="t" l="l"/>
            <a:pathLst>
              <a:path h="1645219" w="2594401">
                <a:moveTo>
                  <a:pt x="0" y="0"/>
                </a:moveTo>
                <a:lnTo>
                  <a:pt x="2594401" y="0"/>
                </a:lnTo>
                <a:lnTo>
                  <a:pt x="2594401" y="1645219"/>
                </a:lnTo>
                <a:lnTo>
                  <a:pt x="0" y="16452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46805" t="0" r="0" b="-7327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6016">
            <a:off x="1382854" y="5932541"/>
            <a:ext cx="2495727" cy="1788141"/>
          </a:xfrm>
          <a:custGeom>
            <a:avLst/>
            <a:gdLst/>
            <a:ahLst/>
            <a:cxnLst/>
            <a:rect r="r" b="b" t="t" l="l"/>
            <a:pathLst>
              <a:path h="1788141" w="2495727">
                <a:moveTo>
                  <a:pt x="0" y="0"/>
                </a:moveTo>
                <a:lnTo>
                  <a:pt x="2495727" y="0"/>
                </a:lnTo>
                <a:lnTo>
                  <a:pt x="2495727" y="1788140"/>
                </a:lnTo>
                <a:lnTo>
                  <a:pt x="0" y="1788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7494" r="-292448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354908" y="6167447"/>
            <a:ext cx="3060808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Avoiding confusion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3986724">
            <a:off x="10596530" y="6494578"/>
            <a:ext cx="3223932" cy="3018773"/>
          </a:xfrm>
          <a:custGeom>
            <a:avLst/>
            <a:gdLst/>
            <a:ahLst/>
            <a:cxnLst/>
            <a:rect r="r" b="b" t="t" l="l"/>
            <a:pathLst>
              <a:path h="3018773" w="3223932">
                <a:moveTo>
                  <a:pt x="0" y="0"/>
                </a:moveTo>
                <a:lnTo>
                  <a:pt x="3223932" y="0"/>
                </a:lnTo>
                <a:lnTo>
                  <a:pt x="3223932" y="3018773"/>
                </a:lnTo>
                <a:lnTo>
                  <a:pt x="0" y="3018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400000">
            <a:off x="14174557" y="672367"/>
            <a:ext cx="2489008" cy="4291393"/>
          </a:xfrm>
          <a:custGeom>
            <a:avLst/>
            <a:gdLst/>
            <a:ahLst/>
            <a:cxnLst/>
            <a:rect r="r" b="b" t="t" l="l"/>
            <a:pathLst>
              <a:path h="4291393" w="2489008">
                <a:moveTo>
                  <a:pt x="0" y="0"/>
                </a:moveTo>
                <a:lnTo>
                  <a:pt x="2489008" y="0"/>
                </a:lnTo>
                <a:lnTo>
                  <a:pt x="2489008" y="4291393"/>
                </a:lnTo>
                <a:lnTo>
                  <a:pt x="0" y="42913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982206" y="6858000"/>
            <a:ext cx="2452581" cy="240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Writing and speaking skills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686415" y="2228888"/>
            <a:ext cx="3572885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Expressing timeframes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-3986724">
            <a:off x="14498323" y="5094762"/>
            <a:ext cx="3223932" cy="3018773"/>
          </a:xfrm>
          <a:custGeom>
            <a:avLst/>
            <a:gdLst/>
            <a:ahLst/>
            <a:cxnLst/>
            <a:rect r="r" b="b" t="t" l="l"/>
            <a:pathLst>
              <a:path h="3018773" w="3223932">
                <a:moveTo>
                  <a:pt x="0" y="0"/>
                </a:moveTo>
                <a:lnTo>
                  <a:pt x="3223932" y="0"/>
                </a:lnTo>
                <a:lnTo>
                  <a:pt x="3223932" y="3018773"/>
                </a:lnTo>
                <a:lnTo>
                  <a:pt x="0" y="3018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4812942" y="5751522"/>
            <a:ext cx="2594695" cy="18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Conveying habits and routines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-5400000">
            <a:off x="11883398" y="2734899"/>
            <a:ext cx="2489008" cy="4291393"/>
          </a:xfrm>
          <a:custGeom>
            <a:avLst/>
            <a:gdLst/>
            <a:ahLst/>
            <a:cxnLst/>
            <a:rect r="r" b="b" t="t" l="l"/>
            <a:pathLst>
              <a:path h="4291393" w="2489008">
                <a:moveTo>
                  <a:pt x="0" y="0"/>
                </a:moveTo>
                <a:lnTo>
                  <a:pt x="2489008" y="0"/>
                </a:lnTo>
                <a:lnTo>
                  <a:pt x="2489008" y="4291393"/>
                </a:lnTo>
                <a:lnTo>
                  <a:pt x="0" y="42913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982206" y="4194170"/>
            <a:ext cx="4291393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Narrative structure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-5400000">
            <a:off x="6857168" y="6539294"/>
            <a:ext cx="2489008" cy="4291393"/>
          </a:xfrm>
          <a:custGeom>
            <a:avLst/>
            <a:gdLst/>
            <a:ahLst/>
            <a:cxnLst/>
            <a:rect r="r" b="b" t="t" l="l"/>
            <a:pathLst>
              <a:path h="4291393" w="2489008">
                <a:moveTo>
                  <a:pt x="0" y="0"/>
                </a:moveTo>
                <a:lnTo>
                  <a:pt x="2489008" y="0"/>
                </a:lnTo>
                <a:lnTo>
                  <a:pt x="2489008" y="4291393"/>
                </a:lnTo>
                <a:lnTo>
                  <a:pt x="0" y="42913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9857127" y="1235792"/>
            <a:ext cx="3099715" cy="240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Academic and professional purposes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963530" y="8084915"/>
            <a:ext cx="2276283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Building fluency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358679"/>
            <a:ext cx="18288000" cy="7569642"/>
          </a:xfrm>
          <a:custGeom>
            <a:avLst/>
            <a:gdLst/>
            <a:ahLst/>
            <a:cxnLst/>
            <a:rect r="r" b="b" t="t" l="l"/>
            <a:pathLst>
              <a:path h="7569642" w="18288000">
                <a:moveTo>
                  <a:pt x="0" y="0"/>
                </a:moveTo>
                <a:lnTo>
                  <a:pt x="18288000" y="0"/>
                </a:lnTo>
                <a:lnTo>
                  <a:pt x="18288000" y="7569642"/>
                </a:lnTo>
                <a:lnTo>
                  <a:pt x="0" y="75696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3C4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2222195" y="1045358"/>
            <a:ext cx="9100262" cy="6330526"/>
          </a:xfrm>
          <a:custGeom>
            <a:avLst/>
            <a:gdLst/>
            <a:ahLst/>
            <a:cxnLst/>
            <a:rect r="r" b="b" t="t" l="l"/>
            <a:pathLst>
              <a:path h="6330526" w="9100262">
                <a:moveTo>
                  <a:pt x="0" y="0"/>
                </a:moveTo>
                <a:lnTo>
                  <a:pt x="9100262" y="0"/>
                </a:lnTo>
                <a:lnTo>
                  <a:pt x="9100262" y="6330526"/>
                </a:lnTo>
                <a:lnTo>
                  <a:pt x="0" y="63305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1812" t="0" r="-290" b="-3218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23047" y="4752975"/>
            <a:ext cx="132506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31F20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Galileo observed the stars.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566191" y="150437"/>
            <a:ext cx="4479346" cy="2525231"/>
          </a:xfrm>
          <a:custGeom>
            <a:avLst/>
            <a:gdLst/>
            <a:ahLst/>
            <a:cxnLst/>
            <a:rect r="r" b="b" t="t" l="l"/>
            <a:pathLst>
              <a:path h="2525231" w="4479346">
                <a:moveTo>
                  <a:pt x="0" y="0"/>
                </a:moveTo>
                <a:lnTo>
                  <a:pt x="4479346" y="0"/>
                </a:lnTo>
                <a:lnTo>
                  <a:pt x="4479346" y="2525232"/>
                </a:lnTo>
                <a:lnTo>
                  <a:pt x="0" y="25252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823047" y="2244820"/>
            <a:ext cx="13250618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LET’S ANALYSE THIS SENTENCE:</a:t>
            </a:r>
          </a:p>
          <a:p>
            <a:pPr algn="ctr">
              <a:lnSpc>
                <a:spcPts val="6480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-1380719">
            <a:off x="16064345" y="143984"/>
            <a:ext cx="1134974" cy="1956852"/>
          </a:xfrm>
          <a:custGeom>
            <a:avLst/>
            <a:gdLst/>
            <a:ahLst/>
            <a:cxnLst/>
            <a:rect r="r" b="b" t="t" l="l"/>
            <a:pathLst>
              <a:path h="1956852" w="1134974">
                <a:moveTo>
                  <a:pt x="0" y="0"/>
                </a:moveTo>
                <a:lnTo>
                  <a:pt x="1134974" y="0"/>
                </a:lnTo>
                <a:lnTo>
                  <a:pt x="1134974" y="1956852"/>
                </a:lnTo>
                <a:lnTo>
                  <a:pt x="0" y="19568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423917">
            <a:off x="16807238" y="1697243"/>
            <a:ext cx="1134974" cy="1956852"/>
          </a:xfrm>
          <a:custGeom>
            <a:avLst/>
            <a:gdLst/>
            <a:ahLst/>
            <a:cxnLst/>
            <a:rect r="r" b="b" t="t" l="l"/>
            <a:pathLst>
              <a:path h="1956852" w="1134974">
                <a:moveTo>
                  <a:pt x="0" y="0"/>
                </a:moveTo>
                <a:lnTo>
                  <a:pt x="1134974" y="0"/>
                </a:lnTo>
                <a:lnTo>
                  <a:pt x="1134974" y="1956852"/>
                </a:lnTo>
                <a:lnTo>
                  <a:pt x="0" y="19568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253166">
            <a:off x="15214706" y="7834206"/>
            <a:ext cx="3689888" cy="3378701"/>
          </a:xfrm>
          <a:custGeom>
            <a:avLst/>
            <a:gdLst/>
            <a:ahLst/>
            <a:cxnLst/>
            <a:rect r="r" b="b" t="t" l="l"/>
            <a:pathLst>
              <a:path h="3378701" w="3689888">
                <a:moveTo>
                  <a:pt x="0" y="0"/>
                </a:moveTo>
                <a:lnTo>
                  <a:pt x="3689888" y="0"/>
                </a:lnTo>
                <a:lnTo>
                  <a:pt x="3689888" y="3378701"/>
                </a:lnTo>
                <a:lnTo>
                  <a:pt x="0" y="33787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76553" r="-71982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986724">
            <a:off x="195086" y="6626318"/>
            <a:ext cx="1667229" cy="1561132"/>
          </a:xfrm>
          <a:custGeom>
            <a:avLst/>
            <a:gdLst/>
            <a:ahLst/>
            <a:cxnLst/>
            <a:rect r="r" b="b" t="t" l="l"/>
            <a:pathLst>
              <a:path h="1561132" w="1667229">
                <a:moveTo>
                  <a:pt x="0" y="0"/>
                </a:moveTo>
                <a:lnTo>
                  <a:pt x="1667228" y="0"/>
                </a:lnTo>
                <a:lnTo>
                  <a:pt x="1667228" y="1561132"/>
                </a:lnTo>
                <a:lnTo>
                  <a:pt x="0" y="156113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7917651">
            <a:off x="326604" y="6613885"/>
            <a:ext cx="729079" cy="1045346"/>
          </a:xfrm>
          <a:custGeom>
            <a:avLst/>
            <a:gdLst/>
            <a:ahLst/>
            <a:cxnLst/>
            <a:rect r="r" b="b" t="t" l="l"/>
            <a:pathLst>
              <a:path h="1045346" w="729079">
                <a:moveTo>
                  <a:pt x="729079" y="0"/>
                </a:moveTo>
                <a:lnTo>
                  <a:pt x="0" y="0"/>
                </a:lnTo>
                <a:lnTo>
                  <a:pt x="0" y="1045345"/>
                </a:lnTo>
                <a:lnTo>
                  <a:pt x="729079" y="1045345"/>
                </a:lnTo>
                <a:lnTo>
                  <a:pt x="729079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-10010137">
            <a:off x="17010186" y="506027"/>
            <a:ext cx="729079" cy="1045346"/>
          </a:xfrm>
          <a:custGeom>
            <a:avLst/>
            <a:gdLst/>
            <a:ahLst/>
            <a:cxnLst/>
            <a:rect r="r" b="b" t="t" l="l"/>
            <a:pathLst>
              <a:path h="1045346" w="729079">
                <a:moveTo>
                  <a:pt x="729078" y="0"/>
                </a:moveTo>
                <a:lnTo>
                  <a:pt x="0" y="0"/>
                </a:lnTo>
                <a:lnTo>
                  <a:pt x="0" y="1045346"/>
                </a:lnTo>
                <a:lnTo>
                  <a:pt x="729078" y="1045346"/>
                </a:lnTo>
                <a:lnTo>
                  <a:pt x="729078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634507" y="6330795"/>
            <a:ext cx="2054076" cy="3950145"/>
          </a:xfrm>
          <a:custGeom>
            <a:avLst/>
            <a:gdLst/>
            <a:ahLst/>
            <a:cxnLst/>
            <a:rect r="r" b="b" t="t" l="l"/>
            <a:pathLst>
              <a:path h="3950145" w="2054076">
                <a:moveTo>
                  <a:pt x="0" y="0"/>
                </a:moveTo>
                <a:lnTo>
                  <a:pt x="2054076" y="0"/>
                </a:lnTo>
                <a:lnTo>
                  <a:pt x="2054076" y="3950145"/>
                </a:lnTo>
                <a:lnTo>
                  <a:pt x="0" y="395014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2506628">
            <a:off x="0" y="0"/>
            <a:ext cx="3346964" cy="3401153"/>
          </a:xfrm>
          <a:custGeom>
            <a:avLst/>
            <a:gdLst/>
            <a:ahLst/>
            <a:cxnLst/>
            <a:rect r="r" b="b" t="t" l="l"/>
            <a:pathLst>
              <a:path h="3401153" w="3346964">
                <a:moveTo>
                  <a:pt x="0" y="0"/>
                </a:moveTo>
                <a:lnTo>
                  <a:pt x="3346964" y="0"/>
                </a:lnTo>
                <a:lnTo>
                  <a:pt x="3346964" y="3401153"/>
                </a:lnTo>
                <a:lnTo>
                  <a:pt x="0" y="340115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3C4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31740" y="4747577"/>
            <a:ext cx="132506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31F20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Galileo </a:t>
            </a:r>
            <a:r>
              <a:rPr lang="en-US" sz="5000" u="sng">
                <a:solidFill>
                  <a:srgbClr val="231F20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observed</a:t>
            </a:r>
            <a:r>
              <a:rPr lang="en-US" sz="5000">
                <a:solidFill>
                  <a:srgbClr val="231F20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 the stars.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380719">
            <a:off x="16064345" y="143984"/>
            <a:ext cx="1134974" cy="1956852"/>
          </a:xfrm>
          <a:custGeom>
            <a:avLst/>
            <a:gdLst/>
            <a:ahLst/>
            <a:cxnLst/>
            <a:rect r="r" b="b" t="t" l="l"/>
            <a:pathLst>
              <a:path h="1956852" w="1134974">
                <a:moveTo>
                  <a:pt x="0" y="0"/>
                </a:moveTo>
                <a:lnTo>
                  <a:pt x="1134974" y="0"/>
                </a:lnTo>
                <a:lnTo>
                  <a:pt x="1134974" y="1956852"/>
                </a:lnTo>
                <a:lnTo>
                  <a:pt x="0" y="19568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423917">
            <a:off x="16807238" y="1697243"/>
            <a:ext cx="1134974" cy="1956852"/>
          </a:xfrm>
          <a:custGeom>
            <a:avLst/>
            <a:gdLst/>
            <a:ahLst/>
            <a:cxnLst/>
            <a:rect r="r" b="b" t="t" l="l"/>
            <a:pathLst>
              <a:path h="1956852" w="1134974">
                <a:moveTo>
                  <a:pt x="0" y="0"/>
                </a:moveTo>
                <a:lnTo>
                  <a:pt x="1134974" y="0"/>
                </a:lnTo>
                <a:lnTo>
                  <a:pt x="1134974" y="1956852"/>
                </a:lnTo>
                <a:lnTo>
                  <a:pt x="0" y="19568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97003" y="1013762"/>
            <a:ext cx="5861147" cy="2343182"/>
          </a:xfrm>
          <a:custGeom>
            <a:avLst/>
            <a:gdLst/>
            <a:ahLst/>
            <a:cxnLst/>
            <a:rect r="r" b="b" t="t" l="l"/>
            <a:pathLst>
              <a:path h="2343182" w="5861147">
                <a:moveTo>
                  <a:pt x="0" y="0"/>
                </a:moveTo>
                <a:lnTo>
                  <a:pt x="5861147" y="0"/>
                </a:lnTo>
                <a:lnTo>
                  <a:pt x="5861147" y="2343181"/>
                </a:lnTo>
                <a:lnTo>
                  <a:pt x="0" y="23431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-1818391" y="816493"/>
            <a:ext cx="9100262" cy="6330526"/>
          </a:xfrm>
          <a:custGeom>
            <a:avLst/>
            <a:gdLst/>
            <a:ahLst/>
            <a:cxnLst/>
            <a:rect r="r" b="b" t="t" l="l"/>
            <a:pathLst>
              <a:path h="6330526" w="9100262">
                <a:moveTo>
                  <a:pt x="0" y="0"/>
                </a:moveTo>
                <a:lnTo>
                  <a:pt x="9100262" y="0"/>
                </a:lnTo>
                <a:lnTo>
                  <a:pt x="9100262" y="6330526"/>
                </a:lnTo>
                <a:lnTo>
                  <a:pt x="0" y="63305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61812" t="0" r="-290" b="-3218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253166">
            <a:off x="15214706" y="7834206"/>
            <a:ext cx="3689888" cy="3378701"/>
          </a:xfrm>
          <a:custGeom>
            <a:avLst/>
            <a:gdLst/>
            <a:ahLst/>
            <a:cxnLst/>
            <a:rect r="r" b="b" t="t" l="l"/>
            <a:pathLst>
              <a:path h="3378701" w="3689888">
                <a:moveTo>
                  <a:pt x="0" y="0"/>
                </a:moveTo>
                <a:lnTo>
                  <a:pt x="3689888" y="0"/>
                </a:lnTo>
                <a:lnTo>
                  <a:pt x="3689888" y="3378701"/>
                </a:lnTo>
                <a:lnTo>
                  <a:pt x="0" y="33787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76553" r="-71982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986724">
            <a:off x="195086" y="6626318"/>
            <a:ext cx="1667229" cy="1561132"/>
          </a:xfrm>
          <a:custGeom>
            <a:avLst/>
            <a:gdLst/>
            <a:ahLst/>
            <a:cxnLst/>
            <a:rect r="r" b="b" t="t" l="l"/>
            <a:pathLst>
              <a:path h="1561132" w="1667229">
                <a:moveTo>
                  <a:pt x="0" y="0"/>
                </a:moveTo>
                <a:lnTo>
                  <a:pt x="1667228" y="0"/>
                </a:lnTo>
                <a:lnTo>
                  <a:pt x="1667228" y="1561132"/>
                </a:lnTo>
                <a:lnTo>
                  <a:pt x="0" y="15611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7917651">
            <a:off x="326604" y="6613885"/>
            <a:ext cx="729079" cy="1045346"/>
          </a:xfrm>
          <a:custGeom>
            <a:avLst/>
            <a:gdLst/>
            <a:ahLst/>
            <a:cxnLst/>
            <a:rect r="r" b="b" t="t" l="l"/>
            <a:pathLst>
              <a:path h="1045346" w="729079">
                <a:moveTo>
                  <a:pt x="729079" y="0"/>
                </a:moveTo>
                <a:lnTo>
                  <a:pt x="0" y="0"/>
                </a:lnTo>
                <a:lnTo>
                  <a:pt x="0" y="1045345"/>
                </a:lnTo>
                <a:lnTo>
                  <a:pt x="729079" y="1045345"/>
                </a:lnTo>
                <a:lnTo>
                  <a:pt x="729079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10010137">
            <a:off x="17010186" y="506027"/>
            <a:ext cx="729079" cy="1045346"/>
          </a:xfrm>
          <a:custGeom>
            <a:avLst/>
            <a:gdLst/>
            <a:ahLst/>
            <a:cxnLst/>
            <a:rect r="r" b="b" t="t" l="l"/>
            <a:pathLst>
              <a:path h="1045346" w="729079">
                <a:moveTo>
                  <a:pt x="729078" y="0"/>
                </a:moveTo>
                <a:lnTo>
                  <a:pt x="0" y="0"/>
                </a:lnTo>
                <a:lnTo>
                  <a:pt x="0" y="1045346"/>
                </a:lnTo>
                <a:lnTo>
                  <a:pt x="729078" y="1045346"/>
                </a:lnTo>
                <a:lnTo>
                  <a:pt x="729078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146667" y="1804352"/>
            <a:ext cx="5324624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Simple Past Tense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39238" y="4652327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3184042" y="6853873"/>
            <a:ext cx="11929441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4F233F"/>
                </a:solidFill>
                <a:latin typeface="More Sugar"/>
                <a:ea typeface="More Sugar"/>
                <a:cs typeface="More Sugar"/>
                <a:sym typeface="More Sugar"/>
              </a:rPr>
              <a:t>DESCRIBES EVENTS THAT BEGAN AND ENDED IN THE PAST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5320649" y="6263100"/>
            <a:ext cx="2054076" cy="3950145"/>
          </a:xfrm>
          <a:custGeom>
            <a:avLst/>
            <a:gdLst/>
            <a:ahLst/>
            <a:cxnLst/>
            <a:rect r="r" b="b" t="t" l="l"/>
            <a:pathLst>
              <a:path h="3950145" w="2054076">
                <a:moveTo>
                  <a:pt x="0" y="0"/>
                </a:moveTo>
                <a:lnTo>
                  <a:pt x="2054076" y="0"/>
                </a:lnTo>
                <a:lnTo>
                  <a:pt x="2054076" y="3950145"/>
                </a:lnTo>
                <a:lnTo>
                  <a:pt x="0" y="395014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566191" y="150437"/>
            <a:ext cx="4479346" cy="2525231"/>
          </a:xfrm>
          <a:custGeom>
            <a:avLst/>
            <a:gdLst/>
            <a:ahLst/>
            <a:cxnLst/>
            <a:rect r="r" b="b" t="t" l="l"/>
            <a:pathLst>
              <a:path h="2525231" w="4479346">
                <a:moveTo>
                  <a:pt x="0" y="0"/>
                </a:moveTo>
                <a:lnTo>
                  <a:pt x="4479346" y="0"/>
                </a:lnTo>
                <a:lnTo>
                  <a:pt x="4479346" y="2525232"/>
                </a:lnTo>
                <a:lnTo>
                  <a:pt x="0" y="252523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2506628">
            <a:off x="0" y="0"/>
            <a:ext cx="3346964" cy="3401153"/>
          </a:xfrm>
          <a:custGeom>
            <a:avLst/>
            <a:gdLst/>
            <a:ahLst/>
            <a:cxnLst/>
            <a:rect r="r" b="b" t="t" l="l"/>
            <a:pathLst>
              <a:path h="3401153" w="3346964">
                <a:moveTo>
                  <a:pt x="0" y="0"/>
                </a:moveTo>
                <a:lnTo>
                  <a:pt x="3346964" y="0"/>
                </a:lnTo>
                <a:lnTo>
                  <a:pt x="3346964" y="3401153"/>
                </a:lnTo>
                <a:lnTo>
                  <a:pt x="0" y="340115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3C4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44740">
            <a:off x="15851370" y="811923"/>
            <a:ext cx="3470146" cy="4114800"/>
          </a:xfrm>
          <a:custGeom>
            <a:avLst/>
            <a:gdLst/>
            <a:ahLst/>
            <a:cxnLst/>
            <a:rect r="r" b="b" t="t" l="l"/>
            <a:pathLst>
              <a:path h="4114800" w="3470146">
                <a:moveTo>
                  <a:pt x="0" y="0"/>
                </a:moveTo>
                <a:lnTo>
                  <a:pt x="3470146" y="0"/>
                </a:lnTo>
                <a:lnTo>
                  <a:pt x="34701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8633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42436" y="7953375"/>
            <a:ext cx="1443853" cy="1351971"/>
          </a:xfrm>
          <a:custGeom>
            <a:avLst/>
            <a:gdLst/>
            <a:ahLst/>
            <a:cxnLst/>
            <a:rect r="r" b="b" t="t" l="l"/>
            <a:pathLst>
              <a:path h="1351971" w="1443853">
                <a:moveTo>
                  <a:pt x="0" y="0"/>
                </a:moveTo>
                <a:lnTo>
                  <a:pt x="1443853" y="0"/>
                </a:lnTo>
                <a:lnTo>
                  <a:pt x="1443853" y="1351971"/>
                </a:lnTo>
                <a:lnTo>
                  <a:pt x="0" y="13519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69765">
            <a:off x="15019443" y="1407994"/>
            <a:ext cx="1134974" cy="1956852"/>
          </a:xfrm>
          <a:custGeom>
            <a:avLst/>
            <a:gdLst/>
            <a:ahLst/>
            <a:cxnLst/>
            <a:rect r="r" b="b" t="t" l="l"/>
            <a:pathLst>
              <a:path h="1956852" w="1134974">
                <a:moveTo>
                  <a:pt x="0" y="0"/>
                </a:moveTo>
                <a:lnTo>
                  <a:pt x="1134974" y="0"/>
                </a:lnTo>
                <a:lnTo>
                  <a:pt x="1134974" y="1956851"/>
                </a:lnTo>
                <a:lnTo>
                  <a:pt x="0" y="19568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183758" y="3086100"/>
            <a:ext cx="6848585" cy="4114800"/>
          </a:xfrm>
          <a:custGeom>
            <a:avLst/>
            <a:gdLst/>
            <a:ahLst/>
            <a:cxnLst/>
            <a:rect r="r" b="b" t="t" l="l"/>
            <a:pathLst>
              <a:path h="4114800" w="6848585">
                <a:moveTo>
                  <a:pt x="0" y="0"/>
                </a:moveTo>
                <a:lnTo>
                  <a:pt x="6848584" y="0"/>
                </a:lnTo>
                <a:lnTo>
                  <a:pt x="68485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245" t="0" r="-2245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74635" y="5143500"/>
            <a:ext cx="7711205" cy="228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The planet was moving along an elliptical orbit.</a:t>
            </a:r>
          </a:p>
          <a:p>
            <a:pPr algn="ctr">
              <a:lnSpc>
                <a:spcPts val="60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413745" y="695325"/>
            <a:ext cx="13250618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LET’S ANALYSE THIS SENTENCE:</a:t>
            </a:r>
          </a:p>
          <a:p>
            <a:pPr algn="ctr">
              <a:lnSpc>
                <a:spcPts val="6480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3C4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0833">
            <a:off x="1633889" y="862320"/>
            <a:ext cx="7082138" cy="1389870"/>
          </a:xfrm>
          <a:custGeom>
            <a:avLst/>
            <a:gdLst/>
            <a:ahLst/>
            <a:cxnLst/>
            <a:rect r="r" b="b" t="t" l="l"/>
            <a:pathLst>
              <a:path h="1389870" w="7082138">
                <a:moveTo>
                  <a:pt x="0" y="0"/>
                </a:moveTo>
                <a:lnTo>
                  <a:pt x="7082139" y="0"/>
                </a:lnTo>
                <a:lnTo>
                  <a:pt x="7082139" y="1389869"/>
                </a:lnTo>
                <a:lnTo>
                  <a:pt x="0" y="13898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44740">
            <a:off x="15851370" y="811923"/>
            <a:ext cx="3470146" cy="4114800"/>
          </a:xfrm>
          <a:custGeom>
            <a:avLst/>
            <a:gdLst/>
            <a:ahLst/>
            <a:cxnLst/>
            <a:rect r="r" b="b" t="t" l="l"/>
            <a:pathLst>
              <a:path h="4114800" w="3470146">
                <a:moveTo>
                  <a:pt x="0" y="0"/>
                </a:moveTo>
                <a:lnTo>
                  <a:pt x="3470146" y="0"/>
                </a:lnTo>
                <a:lnTo>
                  <a:pt x="34701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8633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608050" y="7872987"/>
            <a:ext cx="1443853" cy="1351971"/>
          </a:xfrm>
          <a:custGeom>
            <a:avLst/>
            <a:gdLst/>
            <a:ahLst/>
            <a:cxnLst/>
            <a:rect r="r" b="b" t="t" l="l"/>
            <a:pathLst>
              <a:path h="1351971" w="1443853">
                <a:moveTo>
                  <a:pt x="0" y="0"/>
                </a:moveTo>
                <a:lnTo>
                  <a:pt x="1443853" y="0"/>
                </a:lnTo>
                <a:lnTo>
                  <a:pt x="1443853" y="1351972"/>
                </a:lnTo>
                <a:lnTo>
                  <a:pt x="0" y="1351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69765">
            <a:off x="15019443" y="1407994"/>
            <a:ext cx="1134974" cy="1956852"/>
          </a:xfrm>
          <a:custGeom>
            <a:avLst/>
            <a:gdLst/>
            <a:ahLst/>
            <a:cxnLst/>
            <a:rect r="r" b="b" t="t" l="l"/>
            <a:pathLst>
              <a:path h="1956852" w="1134974">
                <a:moveTo>
                  <a:pt x="0" y="0"/>
                </a:moveTo>
                <a:lnTo>
                  <a:pt x="1134974" y="0"/>
                </a:lnTo>
                <a:lnTo>
                  <a:pt x="1134974" y="1956851"/>
                </a:lnTo>
                <a:lnTo>
                  <a:pt x="0" y="19568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183758" y="3086100"/>
            <a:ext cx="6848585" cy="4114800"/>
          </a:xfrm>
          <a:custGeom>
            <a:avLst/>
            <a:gdLst/>
            <a:ahLst/>
            <a:cxnLst/>
            <a:rect r="r" b="b" t="t" l="l"/>
            <a:pathLst>
              <a:path h="4114800" w="6848585">
                <a:moveTo>
                  <a:pt x="0" y="0"/>
                </a:moveTo>
                <a:lnTo>
                  <a:pt x="6848584" y="0"/>
                </a:lnTo>
                <a:lnTo>
                  <a:pt x="68485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245" t="0" r="-2245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13745" y="3343275"/>
            <a:ext cx="7711205" cy="228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The planet was </a:t>
            </a:r>
            <a:r>
              <a:rPr lang="en-US" sz="5000" u="sng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moving</a:t>
            </a:r>
            <a:r>
              <a:rPr lang="en-US" sz="5000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 along an elliptical orbit.</a:t>
            </a:r>
          </a:p>
          <a:p>
            <a:pPr algn="ctr">
              <a:lnSpc>
                <a:spcPts val="60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729762" y="1281230"/>
            <a:ext cx="676662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Past Continuous Tense</a:t>
            </a:r>
          </a:p>
        </p:txBody>
      </p:sp>
      <p:sp>
        <p:nvSpPr>
          <p:cNvPr name="TextBox 9" id="9"/>
          <p:cNvSpPr txBox="true"/>
          <p:nvPr/>
        </p:nvSpPr>
        <p:spPr>
          <a:xfrm rot="-60000">
            <a:off x="1491380" y="6085468"/>
            <a:ext cx="7554606" cy="349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4F233F"/>
                </a:solidFill>
                <a:latin typeface="More Sugar"/>
                <a:ea typeface="More Sugar"/>
                <a:cs typeface="More Sugar"/>
                <a:sym typeface="More Sugar"/>
              </a:rPr>
              <a:t>DESCRIBES EVENTS THAT BEGAN IN THE PAST, CONTINUED FOR A LENGTH OF TIME, AND ENDED IN THE PAST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3C4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1958" y="6274307"/>
            <a:ext cx="2865397" cy="4114800"/>
          </a:xfrm>
          <a:custGeom>
            <a:avLst/>
            <a:gdLst/>
            <a:ahLst/>
            <a:cxnLst/>
            <a:rect r="r" b="b" t="t" l="l"/>
            <a:pathLst>
              <a:path h="4114800" w="2865397">
                <a:moveTo>
                  <a:pt x="0" y="0"/>
                </a:moveTo>
                <a:lnTo>
                  <a:pt x="2865397" y="0"/>
                </a:lnTo>
                <a:lnTo>
                  <a:pt x="28653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12035" y="6782181"/>
            <a:ext cx="3118762" cy="3769932"/>
          </a:xfrm>
          <a:custGeom>
            <a:avLst/>
            <a:gdLst/>
            <a:ahLst/>
            <a:cxnLst/>
            <a:rect r="r" b="b" t="t" l="l"/>
            <a:pathLst>
              <a:path h="3769932" w="3118762">
                <a:moveTo>
                  <a:pt x="0" y="0"/>
                </a:moveTo>
                <a:lnTo>
                  <a:pt x="3118762" y="0"/>
                </a:lnTo>
                <a:lnTo>
                  <a:pt x="3118762" y="3769931"/>
                </a:lnTo>
                <a:lnTo>
                  <a:pt x="0" y="37699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358658" y="5512307"/>
            <a:ext cx="11545167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The girl bought the telescope her teacher had recommended to her.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44181" y="2582333"/>
            <a:ext cx="13250618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LET’S ANALYSE THIS SENTENCE:</a:t>
            </a:r>
          </a:p>
          <a:p>
            <a:pPr algn="ctr">
              <a:lnSpc>
                <a:spcPts val="6480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3C4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23222" y="3943350"/>
            <a:ext cx="4835711" cy="1454157"/>
            <a:chOff x="0" y="0"/>
            <a:chExt cx="6447614" cy="19388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597782" y="0"/>
              <a:ext cx="4849832" cy="1938876"/>
            </a:xfrm>
            <a:custGeom>
              <a:avLst/>
              <a:gdLst/>
              <a:ahLst/>
              <a:cxnLst/>
              <a:rect r="r" b="b" t="t" l="l"/>
              <a:pathLst>
                <a:path h="1938876" w="4849832">
                  <a:moveTo>
                    <a:pt x="0" y="0"/>
                  </a:moveTo>
                  <a:lnTo>
                    <a:pt x="4849832" y="0"/>
                  </a:lnTo>
                  <a:lnTo>
                    <a:pt x="4849832" y="1938876"/>
                  </a:lnTo>
                  <a:lnTo>
                    <a:pt x="0" y="1938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49832" cy="1938876"/>
            </a:xfrm>
            <a:custGeom>
              <a:avLst/>
              <a:gdLst/>
              <a:ahLst/>
              <a:cxnLst/>
              <a:rect r="r" b="b" t="t" l="l"/>
              <a:pathLst>
                <a:path h="1938876" w="4849832">
                  <a:moveTo>
                    <a:pt x="0" y="0"/>
                  </a:moveTo>
                  <a:lnTo>
                    <a:pt x="4849832" y="0"/>
                  </a:lnTo>
                  <a:lnTo>
                    <a:pt x="4849832" y="1938876"/>
                  </a:lnTo>
                  <a:lnTo>
                    <a:pt x="0" y="1938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1233595" y="1028700"/>
            <a:ext cx="6104683" cy="1835753"/>
            <a:chOff x="0" y="0"/>
            <a:chExt cx="8139578" cy="24476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2017068" y="0"/>
              <a:ext cx="6122510" cy="2447670"/>
            </a:xfrm>
            <a:custGeom>
              <a:avLst/>
              <a:gdLst/>
              <a:ahLst/>
              <a:cxnLst/>
              <a:rect r="r" b="b" t="t" l="l"/>
              <a:pathLst>
                <a:path h="2447670" w="6122510">
                  <a:moveTo>
                    <a:pt x="0" y="0"/>
                  </a:moveTo>
                  <a:lnTo>
                    <a:pt x="6122510" y="0"/>
                  </a:lnTo>
                  <a:lnTo>
                    <a:pt x="6122510" y="2447670"/>
                  </a:lnTo>
                  <a:lnTo>
                    <a:pt x="0" y="2447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122510" cy="2447670"/>
            </a:xfrm>
            <a:custGeom>
              <a:avLst/>
              <a:gdLst/>
              <a:ahLst/>
              <a:cxnLst/>
              <a:rect r="r" b="b" t="t" l="l"/>
              <a:pathLst>
                <a:path h="2447670" w="6122510">
                  <a:moveTo>
                    <a:pt x="0" y="0"/>
                  </a:moveTo>
                  <a:lnTo>
                    <a:pt x="6122510" y="0"/>
                  </a:lnTo>
                  <a:lnTo>
                    <a:pt x="6122510" y="2447670"/>
                  </a:lnTo>
                  <a:lnTo>
                    <a:pt x="0" y="2447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130833">
            <a:off x="1252276" y="733224"/>
            <a:ext cx="6387769" cy="1253600"/>
          </a:xfrm>
          <a:custGeom>
            <a:avLst/>
            <a:gdLst/>
            <a:ahLst/>
            <a:cxnLst/>
            <a:rect r="r" b="b" t="t" l="l"/>
            <a:pathLst>
              <a:path h="1253600" w="6387769">
                <a:moveTo>
                  <a:pt x="0" y="0"/>
                </a:moveTo>
                <a:lnTo>
                  <a:pt x="6387769" y="0"/>
                </a:lnTo>
                <a:lnTo>
                  <a:pt x="6387769" y="1253600"/>
                </a:lnTo>
                <a:lnTo>
                  <a:pt x="0" y="1253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01958" y="6274307"/>
            <a:ext cx="2865397" cy="4114800"/>
          </a:xfrm>
          <a:custGeom>
            <a:avLst/>
            <a:gdLst/>
            <a:ahLst/>
            <a:cxnLst/>
            <a:rect r="r" b="b" t="t" l="l"/>
            <a:pathLst>
              <a:path h="4114800" w="2865397">
                <a:moveTo>
                  <a:pt x="0" y="0"/>
                </a:moveTo>
                <a:lnTo>
                  <a:pt x="2865397" y="0"/>
                </a:lnTo>
                <a:lnTo>
                  <a:pt x="28653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812035" y="6782181"/>
            <a:ext cx="3118762" cy="3769932"/>
          </a:xfrm>
          <a:custGeom>
            <a:avLst/>
            <a:gdLst/>
            <a:ahLst/>
            <a:cxnLst/>
            <a:rect r="r" b="b" t="t" l="l"/>
            <a:pathLst>
              <a:path h="3769932" w="3118762">
                <a:moveTo>
                  <a:pt x="0" y="0"/>
                </a:moveTo>
                <a:lnTo>
                  <a:pt x="3118762" y="0"/>
                </a:lnTo>
                <a:lnTo>
                  <a:pt x="3118762" y="3769931"/>
                </a:lnTo>
                <a:lnTo>
                  <a:pt x="0" y="37699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88998" y="3019425"/>
            <a:ext cx="11545167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The girl </a:t>
            </a:r>
            <a:r>
              <a:rPr lang="en-US" sz="5000" u="sng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bought</a:t>
            </a:r>
            <a:r>
              <a:rPr lang="en-US" sz="5000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 the telescope her teacher </a:t>
            </a:r>
            <a:r>
              <a:rPr lang="en-US" sz="5000" u="sng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had recommended</a:t>
            </a:r>
            <a:r>
              <a:rPr lang="en-US" sz="5000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 to her.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552174" y="3943350"/>
            <a:ext cx="3377806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bought</a:t>
            </a:r>
          </a:p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(simple past)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233595" y="1190625"/>
            <a:ext cx="6025705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had recommended</a:t>
            </a:r>
          </a:p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(past perfect tense)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425073" y="6858000"/>
            <a:ext cx="10504907" cy="18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4F233F"/>
                </a:solidFill>
                <a:latin typeface="More Sugar"/>
                <a:ea typeface="More Sugar"/>
                <a:cs typeface="More Sugar"/>
                <a:sym typeface="More Sugar"/>
              </a:rPr>
              <a:t>DESCRIBES A PAST EVENT THAT OCCURED</a:t>
            </a:r>
            <a:r>
              <a:rPr lang="en-US" sz="3999">
                <a:solidFill>
                  <a:srgbClr val="4F233F"/>
                </a:solidFill>
                <a:latin typeface="More Sugar"/>
                <a:ea typeface="More Sugar"/>
                <a:cs typeface="More Sugar"/>
                <a:sym typeface="More Sugar"/>
              </a:rPr>
              <a:t> </a:t>
            </a:r>
            <a:r>
              <a:rPr lang="en-US" sz="3999">
                <a:solidFill>
                  <a:srgbClr val="AD795B"/>
                </a:solidFill>
                <a:latin typeface="More Sugar"/>
                <a:ea typeface="More Sugar"/>
                <a:cs typeface="More Sugar"/>
                <a:sym typeface="More Sugar"/>
              </a:rPr>
              <a:t>(had recommended)</a:t>
            </a:r>
            <a:r>
              <a:rPr lang="en-US" sz="3999">
                <a:solidFill>
                  <a:srgbClr val="4F233F"/>
                </a:solidFill>
                <a:latin typeface="More Sugar"/>
                <a:ea typeface="More Sugar"/>
                <a:cs typeface="More Sugar"/>
                <a:sym typeface="More Sugar"/>
              </a:rPr>
              <a:t> BEFORE ANOTHER OAST EVENT </a:t>
            </a:r>
            <a:r>
              <a:rPr lang="en-US" sz="3999">
                <a:solidFill>
                  <a:srgbClr val="AD795B"/>
                </a:solidFill>
                <a:latin typeface="More Sugar"/>
                <a:ea typeface="More Sugar"/>
                <a:cs typeface="More Sugar"/>
                <a:sym typeface="More Sugar"/>
              </a:rPr>
              <a:t>(bought)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04135" y="1028700"/>
            <a:ext cx="5779889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Past Perfect Tense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3C4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39905" y="7953925"/>
            <a:ext cx="1443853" cy="1351971"/>
          </a:xfrm>
          <a:custGeom>
            <a:avLst/>
            <a:gdLst/>
            <a:ahLst/>
            <a:cxnLst/>
            <a:rect r="r" b="b" t="t" l="l"/>
            <a:pathLst>
              <a:path h="1351971" w="1443853">
                <a:moveTo>
                  <a:pt x="0" y="0"/>
                </a:moveTo>
                <a:lnTo>
                  <a:pt x="1443853" y="0"/>
                </a:lnTo>
                <a:lnTo>
                  <a:pt x="1443853" y="1351971"/>
                </a:lnTo>
                <a:lnTo>
                  <a:pt x="0" y="13519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382168">
            <a:off x="13576056" y="3477656"/>
            <a:ext cx="3590114" cy="1207584"/>
          </a:xfrm>
          <a:custGeom>
            <a:avLst/>
            <a:gdLst/>
            <a:ahLst/>
            <a:cxnLst/>
            <a:rect r="r" b="b" t="t" l="l"/>
            <a:pathLst>
              <a:path h="1207584" w="3590114">
                <a:moveTo>
                  <a:pt x="0" y="0"/>
                </a:moveTo>
                <a:lnTo>
                  <a:pt x="3590114" y="0"/>
                </a:lnTo>
                <a:lnTo>
                  <a:pt x="3590114" y="1207584"/>
                </a:lnTo>
                <a:lnTo>
                  <a:pt x="0" y="12075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69765">
            <a:off x="16691813" y="605851"/>
            <a:ext cx="1134974" cy="1956852"/>
          </a:xfrm>
          <a:custGeom>
            <a:avLst/>
            <a:gdLst/>
            <a:ahLst/>
            <a:cxnLst/>
            <a:rect r="r" b="b" t="t" l="l"/>
            <a:pathLst>
              <a:path h="1956852" w="1134974">
                <a:moveTo>
                  <a:pt x="0" y="0"/>
                </a:moveTo>
                <a:lnTo>
                  <a:pt x="1134974" y="0"/>
                </a:lnTo>
                <a:lnTo>
                  <a:pt x="1134974" y="1956852"/>
                </a:lnTo>
                <a:lnTo>
                  <a:pt x="0" y="19568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091200" y="6286500"/>
            <a:ext cx="6559826" cy="4114800"/>
          </a:xfrm>
          <a:custGeom>
            <a:avLst/>
            <a:gdLst/>
            <a:ahLst/>
            <a:cxnLst/>
            <a:rect r="r" b="b" t="t" l="l"/>
            <a:pathLst>
              <a:path h="4114800" w="6559826">
                <a:moveTo>
                  <a:pt x="0" y="0"/>
                </a:moveTo>
                <a:lnTo>
                  <a:pt x="6559826" y="0"/>
                </a:lnTo>
                <a:lnTo>
                  <a:pt x="65598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11966" y="5143500"/>
            <a:ext cx="10876509" cy="228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It had been raining hard for several hours and the streets were very wet.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65923" y="1584277"/>
            <a:ext cx="13250618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LET’S ANALYSE THIS SENTENCE:</a:t>
            </a:r>
          </a:p>
          <a:p>
            <a:pPr algn="ctr">
              <a:lnSpc>
                <a:spcPts val="648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50390">
            <a:off x="13714995" y="3731226"/>
            <a:ext cx="5523215" cy="7226403"/>
          </a:xfrm>
          <a:custGeom>
            <a:avLst/>
            <a:gdLst/>
            <a:ahLst/>
            <a:cxnLst/>
            <a:rect r="r" b="b" t="t" l="l"/>
            <a:pathLst>
              <a:path h="7226403" w="5523215">
                <a:moveTo>
                  <a:pt x="0" y="0"/>
                </a:moveTo>
                <a:lnTo>
                  <a:pt x="5523214" y="0"/>
                </a:lnTo>
                <a:lnTo>
                  <a:pt x="5523214" y="7226403"/>
                </a:lnTo>
                <a:lnTo>
                  <a:pt x="0" y="72264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7838" r="-57380" b="-785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84338" y="2653201"/>
            <a:ext cx="7018599" cy="7633799"/>
          </a:xfrm>
          <a:custGeom>
            <a:avLst/>
            <a:gdLst/>
            <a:ahLst/>
            <a:cxnLst/>
            <a:rect r="r" b="b" t="t" l="l"/>
            <a:pathLst>
              <a:path h="7633799" w="7018599">
                <a:moveTo>
                  <a:pt x="0" y="0"/>
                </a:moveTo>
                <a:lnTo>
                  <a:pt x="7018599" y="0"/>
                </a:lnTo>
                <a:lnTo>
                  <a:pt x="7018599" y="7633799"/>
                </a:lnTo>
                <a:lnTo>
                  <a:pt x="0" y="76337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9192" b="-1018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452818">
            <a:off x="17115441" y="2384456"/>
            <a:ext cx="1667229" cy="1561132"/>
          </a:xfrm>
          <a:custGeom>
            <a:avLst/>
            <a:gdLst/>
            <a:ahLst/>
            <a:cxnLst/>
            <a:rect r="r" b="b" t="t" l="l"/>
            <a:pathLst>
              <a:path h="1561132" w="1667229">
                <a:moveTo>
                  <a:pt x="0" y="0"/>
                </a:moveTo>
                <a:lnTo>
                  <a:pt x="1667228" y="0"/>
                </a:lnTo>
                <a:lnTo>
                  <a:pt x="1667228" y="1561133"/>
                </a:lnTo>
                <a:lnTo>
                  <a:pt x="0" y="15611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2451557">
            <a:off x="17305818" y="2764318"/>
            <a:ext cx="729079" cy="1045346"/>
          </a:xfrm>
          <a:custGeom>
            <a:avLst/>
            <a:gdLst/>
            <a:ahLst/>
            <a:cxnLst/>
            <a:rect r="r" b="b" t="t" l="l"/>
            <a:pathLst>
              <a:path h="1045346" w="729079">
                <a:moveTo>
                  <a:pt x="729079" y="0"/>
                </a:moveTo>
                <a:lnTo>
                  <a:pt x="0" y="0"/>
                </a:lnTo>
                <a:lnTo>
                  <a:pt x="0" y="1045346"/>
                </a:lnTo>
                <a:lnTo>
                  <a:pt x="729079" y="1045346"/>
                </a:lnTo>
                <a:lnTo>
                  <a:pt x="72907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2977385">
            <a:off x="12277466" y="8886873"/>
            <a:ext cx="729079" cy="1045346"/>
          </a:xfrm>
          <a:custGeom>
            <a:avLst/>
            <a:gdLst/>
            <a:ahLst/>
            <a:cxnLst/>
            <a:rect r="r" b="b" t="t" l="l"/>
            <a:pathLst>
              <a:path h="1045346" w="729079">
                <a:moveTo>
                  <a:pt x="729079" y="0"/>
                </a:moveTo>
                <a:lnTo>
                  <a:pt x="0" y="0"/>
                </a:lnTo>
                <a:lnTo>
                  <a:pt x="0" y="1045345"/>
                </a:lnTo>
                <a:lnTo>
                  <a:pt x="729079" y="1045345"/>
                </a:lnTo>
                <a:lnTo>
                  <a:pt x="72907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19175" y="1468291"/>
            <a:ext cx="10200935" cy="1184910"/>
            <a:chOff x="0" y="0"/>
            <a:chExt cx="13601246" cy="15798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89505"/>
              <a:ext cx="562934" cy="527111"/>
            </a:xfrm>
            <a:custGeom>
              <a:avLst/>
              <a:gdLst/>
              <a:ahLst/>
              <a:cxnLst/>
              <a:rect r="r" b="b" t="t" l="l"/>
              <a:pathLst>
                <a:path h="527111" w="562934">
                  <a:moveTo>
                    <a:pt x="0" y="0"/>
                  </a:moveTo>
                  <a:lnTo>
                    <a:pt x="562934" y="0"/>
                  </a:lnTo>
                  <a:lnTo>
                    <a:pt x="562934" y="527110"/>
                  </a:lnTo>
                  <a:lnTo>
                    <a:pt x="0" y="527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854467" y="38100"/>
              <a:ext cx="12746779" cy="15417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19"/>
                </a:lnSpc>
              </a:pPr>
              <a:r>
                <a:rPr lang="en-US" sz="3999">
                  <a:solidFill>
                    <a:srgbClr val="231F20"/>
                  </a:solidFill>
                  <a:latin typeface="More Sugar Thin"/>
                  <a:ea typeface="More Sugar Thin"/>
                  <a:cs typeface="More Sugar Thin"/>
                  <a:sym typeface="More Sugar Thin"/>
                </a:rPr>
                <a:t>tells us when the action in a sentence takes place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08075" y="3484113"/>
            <a:ext cx="422200" cy="395333"/>
          </a:xfrm>
          <a:custGeom>
            <a:avLst/>
            <a:gdLst/>
            <a:ahLst/>
            <a:cxnLst/>
            <a:rect r="r" b="b" t="t" l="l"/>
            <a:pathLst>
              <a:path h="395333" w="422200">
                <a:moveTo>
                  <a:pt x="0" y="0"/>
                </a:moveTo>
                <a:lnTo>
                  <a:pt x="422200" y="0"/>
                </a:lnTo>
                <a:lnTo>
                  <a:pt x="422200" y="395333"/>
                </a:lnTo>
                <a:lnTo>
                  <a:pt x="0" y="3953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808075" y="5110076"/>
            <a:ext cx="10200935" cy="3975735"/>
            <a:chOff x="0" y="0"/>
            <a:chExt cx="13601246" cy="530098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89505"/>
              <a:ext cx="562934" cy="527111"/>
            </a:xfrm>
            <a:custGeom>
              <a:avLst/>
              <a:gdLst/>
              <a:ahLst/>
              <a:cxnLst/>
              <a:rect r="r" b="b" t="t" l="l"/>
              <a:pathLst>
                <a:path h="527111" w="562934">
                  <a:moveTo>
                    <a:pt x="0" y="0"/>
                  </a:moveTo>
                  <a:lnTo>
                    <a:pt x="562934" y="0"/>
                  </a:lnTo>
                  <a:lnTo>
                    <a:pt x="562934" y="527110"/>
                  </a:lnTo>
                  <a:lnTo>
                    <a:pt x="0" y="527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854467" y="38100"/>
              <a:ext cx="12746779" cy="52628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19"/>
                </a:lnSpc>
              </a:pPr>
              <a:r>
                <a:rPr lang="en-US" sz="3999">
                  <a:solidFill>
                    <a:srgbClr val="231F20"/>
                  </a:solidFill>
                  <a:latin typeface="More Sugar Thin"/>
                  <a:ea typeface="More Sugar Thin"/>
                  <a:cs typeface="More Sugar Thin"/>
                  <a:sym typeface="More Sugar Thin"/>
                </a:rPr>
                <a:t>the verb may change forms to reflect:</a:t>
              </a:r>
            </a:p>
            <a:p>
              <a:pPr algn="l">
                <a:lnSpc>
                  <a:spcPts val="4319"/>
                </a:lnSpc>
              </a:pPr>
            </a:p>
            <a:p>
              <a:pPr algn="l" marL="863599" indent="-431800" lvl="1">
                <a:lnSpc>
                  <a:spcPts val="4319"/>
                </a:lnSpc>
                <a:buFont typeface="Arial"/>
                <a:buChar char="•"/>
              </a:pPr>
              <a:r>
                <a:rPr lang="en-US" sz="3999">
                  <a:solidFill>
                    <a:srgbClr val="231F20"/>
                  </a:solidFill>
                  <a:latin typeface="More Sugar Thin"/>
                  <a:ea typeface="More Sugar Thin"/>
                  <a:cs typeface="More Sugar Thin"/>
                  <a:sym typeface="More Sugar Thin"/>
                </a:rPr>
                <a:t>something that already happened</a:t>
              </a:r>
            </a:p>
            <a:p>
              <a:pPr algn="l" marL="863599" indent="-431800" lvl="1">
                <a:lnSpc>
                  <a:spcPts val="4319"/>
                </a:lnSpc>
                <a:buFont typeface="Arial"/>
                <a:buChar char="•"/>
              </a:pPr>
              <a:r>
                <a:rPr lang="en-US" sz="3999">
                  <a:solidFill>
                    <a:srgbClr val="231F20"/>
                  </a:solidFill>
                  <a:latin typeface="More Sugar Thin"/>
                  <a:ea typeface="More Sugar Thin"/>
                  <a:cs typeface="More Sugar Thin"/>
                  <a:sym typeface="More Sugar Thin"/>
                </a:rPr>
                <a:t>something that is currently happening or is an ongoing truth/reality</a:t>
              </a:r>
            </a:p>
            <a:p>
              <a:pPr algn="l" marL="863599" indent="-431800" lvl="1">
                <a:lnSpc>
                  <a:spcPts val="4319"/>
                </a:lnSpc>
                <a:buFont typeface="Arial"/>
                <a:buChar char="•"/>
              </a:pPr>
              <a:r>
                <a:rPr lang="en-US" sz="3999">
                  <a:solidFill>
                    <a:srgbClr val="231F20"/>
                  </a:solidFill>
                  <a:latin typeface="More Sugar Thin"/>
                  <a:ea typeface="More Sugar Thin"/>
                  <a:cs typeface="More Sugar Thin"/>
                  <a:sym typeface="More Sugar Thin"/>
                </a:rPr>
                <a:t>or something that will happen in the future</a:t>
              </a:r>
              <a:r>
                <a:rPr lang="en-US" sz="3999">
                  <a:solidFill>
                    <a:srgbClr val="231F20"/>
                  </a:solidFill>
                  <a:latin typeface="More Sugar Thin"/>
                  <a:ea typeface="More Sugar Thin"/>
                  <a:cs typeface="More Sugar Thin"/>
                  <a:sym typeface="More Sugar Thin"/>
                </a:rPr>
                <a:t> 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730422" y="3325091"/>
            <a:ext cx="9499213" cy="1146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9"/>
              </a:lnSpc>
            </a:pPr>
            <a:r>
              <a:rPr lang="en-US" sz="3999">
                <a:solidFill>
                  <a:srgbClr val="231F20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most verbs take a past, present, or future tense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3C4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93785" y="1445673"/>
            <a:ext cx="5970803" cy="2387020"/>
          </a:xfrm>
          <a:custGeom>
            <a:avLst/>
            <a:gdLst/>
            <a:ahLst/>
            <a:cxnLst/>
            <a:rect r="r" b="b" t="t" l="l"/>
            <a:pathLst>
              <a:path h="2387020" w="5970803">
                <a:moveTo>
                  <a:pt x="0" y="0"/>
                </a:moveTo>
                <a:lnTo>
                  <a:pt x="5970803" y="0"/>
                </a:lnTo>
                <a:lnTo>
                  <a:pt x="5970803" y="2387021"/>
                </a:lnTo>
                <a:lnTo>
                  <a:pt x="0" y="23870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30833">
            <a:off x="364884" y="582168"/>
            <a:ext cx="9093739" cy="1784646"/>
          </a:xfrm>
          <a:custGeom>
            <a:avLst/>
            <a:gdLst/>
            <a:ahLst/>
            <a:cxnLst/>
            <a:rect r="r" b="b" t="t" l="l"/>
            <a:pathLst>
              <a:path h="1784646" w="9093739">
                <a:moveTo>
                  <a:pt x="0" y="0"/>
                </a:moveTo>
                <a:lnTo>
                  <a:pt x="9093739" y="0"/>
                </a:lnTo>
                <a:lnTo>
                  <a:pt x="9093739" y="1784646"/>
                </a:lnTo>
                <a:lnTo>
                  <a:pt x="0" y="17846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33689" y="3832694"/>
            <a:ext cx="10876509" cy="228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It </a:t>
            </a:r>
            <a:r>
              <a:rPr lang="en-US" sz="5000" u="sng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had been raining</a:t>
            </a:r>
            <a:r>
              <a:rPr lang="en-US" sz="5000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 hard for several hours and the streets </a:t>
            </a:r>
            <a:r>
              <a:rPr lang="en-US" sz="5000" u="sng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were</a:t>
            </a:r>
            <a:r>
              <a:rPr lang="en-US" sz="5000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 very wet.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364588" y="8582314"/>
            <a:ext cx="1443853" cy="1351971"/>
          </a:xfrm>
          <a:custGeom>
            <a:avLst/>
            <a:gdLst/>
            <a:ahLst/>
            <a:cxnLst/>
            <a:rect r="r" b="b" t="t" l="l"/>
            <a:pathLst>
              <a:path h="1351971" w="1443853">
                <a:moveTo>
                  <a:pt x="0" y="0"/>
                </a:moveTo>
                <a:lnTo>
                  <a:pt x="1443852" y="0"/>
                </a:lnTo>
                <a:lnTo>
                  <a:pt x="1443852" y="1351972"/>
                </a:lnTo>
                <a:lnTo>
                  <a:pt x="0" y="1351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726954">
            <a:off x="13203318" y="4179494"/>
            <a:ext cx="4734157" cy="1592398"/>
          </a:xfrm>
          <a:custGeom>
            <a:avLst/>
            <a:gdLst/>
            <a:ahLst/>
            <a:cxnLst/>
            <a:rect r="r" b="b" t="t" l="l"/>
            <a:pathLst>
              <a:path h="1592398" w="4734157">
                <a:moveTo>
                  <a:pt x="0" y="0"/>
                </a:moveTo>
                <a:lnTo>
                  <a:pt x="4734157" y="0"/>
                </a:lnTo>
                <a:lnTo>
                  <a:pt x="4734157" y="1592399"/>
                </a:lnTo>
                <a:lnTo>
                  <a:pt x="0" y="15923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69765">
            <a:off x="16691813" y="605851"/>
            <a:ext cx="1134974" cy="1956852"/>
          </a:xfrm>
          <a:custGeom>
            <a:avLst/>
            <a:gdLst/>
            <a:ahLst/>
            <a:cxnLst/>
            <a:rect r="r" b="b" t="t" l="l"/>
            <a:pathLst>
              <a:path h="1956852" w="1134974">
                <a:moveTo>
                  <a:pt x="0" y="0"/>
                </a:moveTo>
                <a:lnTo>
                  <a:pt x="1134974" y="0"/>
                </a:lnTo>
                <a:lnTo>
                  <a:pt x="1134974" y="1956852"/>
                </a:lnTo>
                <a:lnTo>
                  <a:pt x="0" y="19568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225015" y="822277"/>
            <a:ext cx="5539139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Past Perfect Continuous Tense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881494" y="4375619"/>
            <a:ext cx="3377806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were</a:t>
            </a:r>
          </a:p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(simple past)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93785" y="1739071"/>
            <a:ext cx="6025705" cy="18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had been raining</a:t>
            </a:r>
          </a:p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(past perfect continuous tense)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12254" y="6880694"/>
            <a:ext cx="13296559" cy="279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4F233F"/>
                </a:solidFill>
                <a:latin typeface="More Sugar"/>
                <a:ea typeface="More Sugar"/>
                <a:cs typeface="More Sugar"/>
                <a:sym typeface="More Sugar"/>
              </a:rPr>
              <a:t>DESCRIBES AND EVENT THAT BEGAN IN THE PAST, CONTINUED FOR LENGTH OF TIME, AND WAS IN PROGRESS </a:t>
            </a:r>
            <a:r>
              <a:rPr lang="en-US" sz="3999">
                <a:solidFill>
                  <a:srgbClr val="AD795B"/>
                </a:solidFill>
                <a:latin typeface="More Sugar"/>
                <a:ea typeface="More Sugar"/>
                <a:cs typeface="More Sugar"/>
                <a:sym typeface="More Sugar"/>
              </a:rPr>
              <a:t>(had been raining)</a:t>
            </a:r>
            <a:r>
              <a:rPr lang="en-US" sz="3999">
                <a:solidFill>
                  <a:srgbClr val="4F233F"/>
                </a:solidFill>
                <a:latin typeface="More Sugar"/>
                <a:ea typeface="More Sugar"/>
                <a:cs typeface="More Sugar"/>
                <a:sym typeface="More Sugar"/>
              </a:rPr>
              <a:t> WHEN ANOTHER PAST EVENT HAPPENED </a:t>
            </a:r>
            <a:r>
              <a:rPr lang="en-US" sz="3999">
                <a:solidFill>
                  <a:srgbClr val="AD795B"/>
                </a:solidFill>
                <a:latin typeface="More Sugar"/>
                <a:ea typeface="More Sugar"/>
                <a:cs typeface="More Sugar"/>
                <a:sym typeface="More Sugar"/>
              </a:rPr>
              <a:t>(were)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23047" y="4752975"/>
            <a:ext cx="132506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31F20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Cats eat mice and birds.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823047" y="2244820"/>
            <a:ext cx="13250618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LET’S ANALYSE THIS SENTENCE:</a:t>
            </a:r>
          </a:p>
          <a:p>
            <a:pPr algn="ctr">
              <a:lnSpc>
                <a:spcPts val="648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-1380719">
            <a:off x="16064345" y="143984"/>
            <a:ext cx="1134974" cy="1956852"/>
          </a:xfrm>
          <a:custGeom>
            <a:avLst/>
            <a:gdLst/>
            <a:ahLst/>
            <a:cxnLst/>
            <a:rect r="r" b="b" t="t" l="l"/>
            <a:pathLst>
              <a:path h="1956852" w="1134974">
                <a:moveTo>
                  <a:pt x="0" y="0"/>
                </a:moveTo>
                <a:lnTo>
                  <a:pt x="1134974" y="0"/>
                </a:lnTo>
                <a:lnTo>
                  <a:pt x="1134974" y="1956852"/>
                </a:lnTo>
                <a:lnTo>
                  <a:pt x="0" y="19568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423917">
            <a:off x="16807238" y="1697243"/>
            <a:ext cx="1134974" cy="1956852"/>
          </a:xfrm>
          <a:custGeom>
            <a:avLst/>
            <a:gdLst/>
            <a:ahLst/>
            <a:cxnLst/>
            <a:rect r="r" b="b" t="t" l="l"/>
            <a:pathLst>
              <a:path h="1956852" w="1134974">
                <a:moveTo>
                  <a:pt x="0" y="0"/>
                </a:moveTo>
                <a:lnTo>
                  <a:pt x="1134974" y="0"/>
                </a:lnTo>
                <a:lnTo>
                  <a:pt x="1134974" y="1956852"/>
                </a:lnTo>
                <a:lnTo>
                  <a:pt x="0" y="19568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-2222195" y="1045358"/>
            <a:ext cx="9100262" cy="6330526"/>
          </a:xfrm>
          <a:custGeom>
            <a:avLst/>
            <a:gdLst/>
            <a:ahLst/>
            <a:cxnLst/>
            <a:rect r="r" b="b" t="t" l="l"/>
            <a:pathLst>
              <a:path h="6330526" w="9100262">
                <a:moveTo>
                  <a:pt x="0" y="0"/>
                </a:moveTo>
                <a:lnTo>
                  <a:pt x="9100262" y="0"/>
                </a:lnTo>
                <a:lnTo>
                  <a:pt x="9100262" y="6330526"/>
                </a:lnTo>
                <a:lnTo>
                  <a:pt x="0" y="63305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1812" t="0" r="-290" b="-3218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253166">
            <a:off x="15214706" y="7834206"/>
            <a:ext cx="3689888" cy="3378701"/>
          </a:xfrm>
          <a:custGeom>
            <a:avLst/>
            <a:gdLst/>
            <a:ahLst/>
            <a:cxnLst/>
            <a:rect r="r" b="b" t="t" l="l"/>
            <a:pathLst>
              <a:path h="3378701" w="3689888">
                <a:moveTo>
                  <a:pt x="0" y="0"/>
                </a:moveTo>
                <a:lnTo>
                  <a:pt x="3689888" y="0"/>
                </a:lnTo>
                <a:lnTo>
                  <a:pt x="3689888" y="3378701"/>
                </a:lnTo>
                <a:lnTo>
                  <a:pt x="0" y="33787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76553" r="-71982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986724">
            <a:off x="195086" y="6626318"/>
            <a:ext cx="1667229" cy="1561132"/>
          </a:xfrm>
          <a:custGeom>
            <a:avLst/>
            <a:gdLst/>
            <a:ahLst/>
            <a:cxnLst/>
            <a:rect r="r" b="b" t="t" l="l"/>
            <a:pathLst>
              <a:path h="1561132" w="1667229">
                <a:moveTo>
                  <a:pt x="0" y="0"/>
                </a:moveTo>
                <a:lnTo>
                  <a:pt x="1667228" y="0"/>
                </a:lnTo>
                <a:lnTo>
                  <a:pt x="1667228" y="1561132"/>
                </a:lnTo>
                <a:lnTo>
                  <a:pt x="0" y="15611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7917651">
            <a:off x="326604" y="6613885"/>
            <a:ext cx="729079" cy="1045346"/>
          </a:xfrm>
          <a:custGeom>
            <a:avLst/>
            <a:gdLst/>
            <a:ahLst/>
            <a:cxnLst/>
            <a:rect r="r" b="b" t="t" l="l"/>
            <a:pathLst>
              <a:path h="1045346" w="729079">
                <a:moveTo>
                  <a:pt x="729079" y="0"/>
                </a:moveTo>
                <a:lnTo>
                  <a:pt x="0" y="0"/>
                </a:lnTo>
                <a:lnTo>
                  <a:pt x="0" y="1045345"/>
                </a:lnTo>
                <a:lnTo>
                  <a:pt x="729079" y="1045345"/>
                </a:lnTo>
                <a:lnTo>
                  <a:pt x="729079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10010137">
            <a:off x="17010186" y="506027"/>
            <a:ext cx="729079" cy="1045346"/>
          </a:xfrm>
          <a:custGeom>
            <a:avLst/>
            <a:gdLst/>
            <a:ahLst/>
            <a:cxnLst/>
            <a:rect r="r" b="b" t="t" l="l"/>
            <a:pathLst>
              <a:path h="1045346" w="729079">
                <a:moveTo>
                  <a:pt x="729078" y="0"/>
                </a:moveTo>
                <a:lnTo>
                  <a:pt x="0" y="0"/>
                </a:lnTo>
                <a:lnTo>
                  <a:pt x="0" y="1045346"/>
                </a:lnTo>
                <a:lnTo>
                  <a:pt x="729078" y="1045346"/>
                </a:lnTo>
                <a:lnTo>
                  <a:pt x="729078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550917" y="6172200"/>
            <a:ext cx="4352192" cy="4114800"/>
          </a:xfrm>
          <a:custGeom>
            <a:avLst/>
            <a:gdLst/>
            <a:ahLst/>
            <a:cxnLst/>
            <a:rect r="r" b="b" t="t" l="l"/>
            <a:pathLst>
              <a:path h="4114800" w="4352192">
                <a:moveTo>
                  <a:pt x="0" y="0"/>
                </a:moveTo>
                <a:lnTo>
                  <a:pt x="4352193" y="0"/>
                </a:lnTo>
                <a:lnTo>
                  <a:pt x="43521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23047" y="4752975"/>
            <a:ext cx="132506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31F20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Cats </a:t>
            </a:r>
            <a:r>
              <a:rPr lang="en-US" sz="5000" u="sng">
                <a:solidFill>
                  <a:srgbClr val="231F20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eat</a:t>
            </a:r>
            <a:r>
              <a:rPr lang="en-US" sz="5000">
                <a:solidFill>
                  <a:srgbClr val="231F20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 mice and birds.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380719">
            <a:off x="16064345" y="143984"/>
            <a:ext cx="1134974" cy="1956852"/>
          </a:xfrm>
          <a:custGeom>
            <a:avLst/>
            <a:gdLst/>
            <a:ahLst/>
            <a:cxnLst/>
            <a:rect r="r" b="b" t="t" l="l"/>
            <a:pathLst>
              <a:path h="1956852" w="1134974">
                <a:moveTo>
                  <a:pt x="0" y="0"/>
                </a:moveTo>
                <a:lnTo>
                  <a:pt x="1134974" y="0"/>
                </a:lnTo>
                <a:lnTo>
                  <a:pt x="1134974" y="1956852"/>
                </a:lnTo>
                <a:lnTo>
                  <a:pt x="0" y="19568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7966146" y="-146801"/>
            <a:ext cx="2910406" cy="5017941"/>
          </a:xfrm>
          <a:custGeom>
            <a:avLst/>
            <a:gdLst/>
            <a:ahLst/>
            <a:cxnLst/>
            <a:rect r="r" b="b" t="t" l="l"/>
            <a:pathLst>
              <a:path h="5017941" w="2910406">
                <a:moveTo>
                  <a:pt x="0" y="0"/>
                </a:moveTo>
                <a:lnTo>
                  <a:pt x="2910406" y="0"/>
                </a:lnTo>
                <a:lnTo>
                  <a:pt x="2910406" y="5017941"/>
                </a:lnTo>
                <a:lnTo>
                  <a:pt x="0" y="50179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-2222195" y="1045358"/>
            <a:ext cx="9100262" cy="6330526"/>
          </a:xfrm>
          <a:custGeom>
            <a:avLst/>
            <a:gdLst/>
            <a:ahLst/>
            <a:cxnLst/>
            <a:rect r="r" b="b" t="t" l="l"/>
            <a:pathLst>
              <a:path h="6330526" w="9100262">
                <a:moveTo>
                  <a:pt x="0" y="0"/>
                </a:moveTo>
                <a:lnTo>
                  <a:pt x="9100262" y="0"/>
                </a:lnTo>
                <a:lnTo>
                  <a:pt x="9100262" y="6330526"/>
                </a:lnTo>
                <a:lnTo>
                  <a:pt x="0" y="63305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1812" t="0" r="-290" b="-3218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253166">
            <a:off x="15214706" y="7834206"/>
            <a:ext cx="3689888" cy="3378701"/>
          </a:xfrm>
          <a:custGeom>
            <a:avLst/>
            <a:gdLst/>
            <a:ahLst/>
            <a:cxnLst/>
            <a:rect r="r" b="b" t="t" l="l"/>
            <a:pathLst>
              <a:path h="3378701" w="3689888">
                <a:moveTo>
                  <a:pt x="0" y="0"/>
                </a:moveTo>
                <a:lnTo>
                  <a:pt x="3689888" y="0"/>
                </a:lnTo>
                <a:lnTo>
                  <a:pt x="3689888" y="3378701"/>
                </a:lnTo>
                <a:lnTo>
                  <a:pt x="0" y="33787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76553" r="-71982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986724">
            <a:off x="195086" y="6626318"/>
            <a:ext cx="1667229" cy="1561132"/>
          </a:xfrm>
          <a:custGeom>
            <a:avLst/>
            <a:gdLst/>
            <a:ahLst/>
            <a:cxnLst/>
            <a:rect r="r" b="b" t="t" l="l"/>
            <a:pathLst>
              <a:path h="1561132" w="1667229">
                <a:moveTo>
                  <a:pt x="0" y="0"/>
                </a:moveTo>
                <a:lnTo>
                  <a:pt x="1667228" y="0"/>
                </a:lnTo>
                <a:lnTo>
                  <a:pt x="1667228" y="1561132"/>
                </a:lnTo>
                <a:lnTo>
                  <a:pt x="0" y="15611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7917651">
            <a:off x="326604" y="6613885"/>
            <a:ext cx="729079" cy="1045346"/>
          </a:xfrm>
          <a:custGeom>
            <a:avLst/>
            <a:gdLst/>
            <a:ahLst/>
            <a:cxnLst/>
            <a:rect r="r" b="b" t="t" l="l"/>
            <a:pathLst>
              <a:path h="1045346" w="729079">
                <a:moveTo>
                  <a:pt x="729079" y="0"/>
                </a:moveTo>
                <a:lnTo>
                  <a:pt x="0" y="0"/>
                </a:lnTo>
                <a:lnTo>
                  <a:pt x="0" y="1045345"/>
                </a:lnTo>
                <a:lnTo>
                  <a:pt x="729079" y="1045345"/>
                </a:lnTo>
                <a:lnTo>
                  <a:pt x="729079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10010137">
            <a:off x="17010186" y="506027"/>
            <a:ext cx="729079" cy="1045346"/>
          </a:xfrm>
          <a:custGeom>
            <a:avLst/>
            <a:gdLst/>
            <a:ahLst/>
            <a:cxnLst/>
            <a:rect r="r" b="b" t="t" l="l"/>
            <a:pathLst>
              <a:path h="1045346" w="729079">
                <a:moveTo>
                  <a:pt x="729078" y="0"/>
                </a:moveTo>
                <a:lnTo>
                  <a:pt x="0" y="0"/>
                </a:lnTo>
                <a:lnTo>
                  <a:pt x="0" y="1045346"/>
                </a:lnTo>
                <a:lnTo>
                  <a:pt x="729078" y="1045346"/>
                </a:lnTo>
                <a:lnTo>
                  <a:pt x="729078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823047" y="6996845"/>
            <a:ext cx="12596540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4F233F"/>
                </a:solidFill>
                <a:latin typeface="More Sugar"/>
                <a:ea typeface="More Sugar"/>
                <a:cs typeface="More Sugar"/>
                <a:sym typeface="More Sugar"/>
              </a:rPr>
              <a:t>DESCRIBES AN EVENT AS HAPPENING IN THE PRESENT OR TO STATE FACTS</a:t>
            </a:r>
            <a:r>
              <a:rPr lang="en-US" sz="3999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10678" y="1219170"/>
            <a:ext cx="4221343" cy="228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Simple Present Tense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3550917" y="6172200"/>
            <a:ext cx="4352192" cy="4114800"/>
          </a:xfrm>
          <a:custGeom>
            <a:avLst/>
            <a:gdLst/>
            <a:ahLst/>
            <a:cxnLst/>
            <a:rect r="r" b="b" t="t" l="l"/>
            <a:pathLst>
              <a:path h="4114800" w="4352192">
                <a:moveTo>
                  <a:pt x="0" y="0"/>
                </a:moveTo>
                <a:lnTo>
                  <a:pt x="4352193" y="0"/>
                </a:lnTo>
                <a:lnTo>
                  <a:pt x="43521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23047" y="5143500"/>
            <a:ext cx="132506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31F20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The baby is laughing at Shelly’s monkey puppet.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823047" y="2244820"/>
            <a:ext cx="13250618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LET’S ANALYSE THIS SENTENCE:</a:t>
            </a:r>
          </a:p>
          <a:p>
            <a:pPr algn="ctr">
              <a:lnSpc>
                <a:spcPts val="648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-1380719">
            <a:off x="16064345" y="143984"/>
            <a:ext cx="1134974" cy="1956852"/>
          </a:xfrm>
          <a:custGeom>
            <a:avLst/>
            <a:gdLst/>
            <a:ahLst/>
            <a:cxnLst/>
            <a:rect r="r" b="b" t="t" l="l"/>
            <a:pathLst>
              <a:path h="1956852" w="1134974">
                <a:moveTo>
                  <a:pt x="0" y="0"/>
                </a:moveTo>
                <a:lnTo>
                  <a:pt x="1134974" y="0"/>
                </a:lnTo>
                <a:lnTo>
                  <a:pt x="1134974" y="1956852"/>
                </a:lnTo>
                <a:lnTo>
                  <a:pt x="0" y="19568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423917">
            <a:off x="16807238" y="1697243"/>
            <a:ext cx="1134974" cy="1956852"/>
          </a:xfrm>
          <a:custGeom>
            <a:avLst/>
            <a:gdLst/>
            <a:ahLst/>
            <a:cxnLst/>
            <a:rect r="r" b="b" t="t" l="l"/>
            <a:pathLst>
              <a:path h="1956852" w="1134974">
                <a:moveTo>
                  <a:pt x="0" y="0"/>
                </a:moveTo>
                <a:lnTo>
                  <a:pt x="1134974" y="0"/>
                </a:lnTo>
                <a:lnTo>
                  <a:pt x="1134974" y="1956852"/>
                </a:lnTo>
                <a:lnTo>
                  <a:pt x="0" y="19568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-2222195" y="1045358"/>
            <a:ext cx="9100262" cy="6330526"/>
          </a:xfrm>
          <a:custGeom>
            <a:avLst/>
            <a:gdLst/>
            <a:ahLst/>
            <a:cxnLst/>
            <a:rect r="r" b="b" t="t" l="l"/>
            <a:pathLst>
              <a:path h="6330526" w="9100262">
                <a:moveTo>
                  <a:pt x="0" y="0"/>
                </a:moveTo>
                <a:lnTo>
                  <a:pt x="9100262" y="0"/>
                </a:lnTo>
                <a:lnTo>
                  <a:pt x="9100262" y="6330526"/>
                </a:lnTo>
                <a:lnTo>
                  <a:pt x="0" y="63305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1812" t="0" r="-290" b="-3218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253166">
            <a:off x="15214706" y="7834206"/>
            <a:ext cx="3689888" cy="3378701"/>
          </a:xfrm>
          <a:custGeom>
            <a:avLst/>
            <a:gdLst/>
            <a:ahLst/>
            <a:cxnLst/>
            <a:rect r="r" b="b" t="t" l="l"/>
            <a:pathLst>
              <a:path h="3378701" w="3689888">
                <a:moveTo>
                  <a:pt x="0" y="0"/>
                </a:moveTo>
                <a:lnTo>
                  <a:pt x="3689888" y="0"/>
                </a:lnTo>
                <a:lnTo>
                  <a:pt x="3689888" y="3378701"/>
                </a:lnTo>
                <a:lnTo>
                  <a:pt x="0" y="33787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76553" r="-71982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986724">
            <a:off x="1243746" y="8643174"/>
            <a:ext cx="1667229" cy="1561132"/>
          </a:xfrm>
          <a:custGeom>
            <a:avLst/>
            <a:gdLst/>
            <a:ahLst/>
            <a:cxnLst/>
            <a:rect r="r" b="b" t="t" l="l"/>
            <a:pathLst>
              <a:path h="1561132" w="1667229">
                <a:moveTo>
                  <a:pt x="0" y="0"/>
                </a:moveTo>
                <a:lnTo>
                  <a:pt x="1667229" y="0"/>
                </a:lnTo>
                <a:lnTo>
                  <a:pt x="1667229" y="1561132"/>
                </a:lnTo>
                <a:lnTo>
                  <a:pt x="0" y="15611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7917651">
            <a:off x="1963397" y="9143784"/>
            <a:ext cx="729079" cy="1045346"/>
          </a:xfrm>
          <a:custGeom>
            <a:avLst/>
            <a:gdLst/>
            <a:ahLst/>
            <a:cxnLst/>
            <a:rect r="r" b="b" t="t" l="l"/>
            <a:pathLst>
              <a:path h="1045346" w="729079">
                <a:moveTo>
                  <a:pt x="729078" y="0"/>
                </a:moveTo>
                <a:lnTo>
                  <a:pt x="0" y="0"/>
                </a:lnTo>
                <a:lnTo>
                  <a:pt x="0" y="1045346"/>
                </a:lnTo>
                <a:lnTo>
                  <a:pt x="729078" y="1045346"/>
                </a:lnTo>
                <a:lnTo>
                  <a:pt x="729078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10010137">
            <a:off x="17010186" y="506027"/>
            <a:ext cx="729079" cy="1045346"/>
          </a:xfrm>
          <a:custGeom>
            <a:avLst/>
            <a:gdLst/>
            <a:ahLst/>
            <a:cxnLst/>
            <a:rect r="r" b="b" t="t" l="l"/>
            <a:pathLst>
              <a:path h="1045346" w="729079">
                <a:moveTo>
                  <a:pt x="729078" y="0"/>
                </a:moveTo>
                <a:lnTo>
                  <a:pt x="0" y="0"/>
                </a:lnTo>
                <a:lnTo>
                  <a:pt x="0" y="1045346"/>
                </a:lnTo>
                <a:lnTo>
                  <a:pt x="729078" y="1045346"/>
                </a:lnTo>
                <a:lnTo>
                  <a:pt x="729078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013555" y="6330795"/>
            <a:ext cx="2895791" cy="4114800"/>
          </a:xfrm>
          <a:custGeom>
            <a:avLst/>
            <a:gdLst/>
            <a:ahLst/>
            <a:cxnLst/>
            <a:rect r="r" b="b" t="t" l="l"/>
            <a:pathLst>
              <a:path h="4114800" w="2895791">
                <a:moveTo>
                  <a:pt x="0" y="0"/>
                </a:moveTo>
                <a:lnTo>
                  <a:pt x="2895790" y="0"/>
                </a:lnTo>
                <a:lnTo>
                  <a:pt x="28957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69046" y="6348677"/>
            <a:ext cx="3317780" cy="3317780"/>
          </a:xfrm>
          <a:custGeom>
            <a:avLst/>
            <a:gdLst/>
            <a:ahLst/>
            <a:cxnLst/>
            <a:rect r="r" b="b" t="t" l="l"/>
            <a:pathLst>
              <a:path h="3317780" w="3317780">
                <a:moveTo>
                  <a:pt x="0" y="0"/>
                </a:moveTo>
                <a:lnTo>
                  <a:pt x="3317780" y="0"/>
                </a:lnTo>
                <a:lnTo>
                  <a:pt x="3317780" y="3317780"/>
                </a:lnTo>
                <a:lnTo>
                  <a:pt x="0" y="331778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23047" y="5143500"/>
            <a:ext cx="132506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31F20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The baby </a:t>
            </a:r>
            <a:r>
              <a:rPr lang="en-US" sz="5000" u="sng">
                <a:solidFill>
                  <a:srgbClr val="231F20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is laughing</a:t>
            </a:r>
            <a:r>
              <a:rPr lang="en-US" sz="5000">
                <a:solidFill>
                  <a:srgbClr val="231F20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 at Shelly’s monkey puppet.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5923502">
            <a:off x="8945024" y="-211959"/>
            <a:ext cx="2736141" cy="4717484"/>
          </a:xfrm>
          <a:custGeom>
            <a:avLst/>
            <a:gdLst/>
            <a:ahLst/>
            <a:cxnLst/>
            <a:rect r="r" b="b" t="t" l="l"/>
            <a:pathLst>
              <a:path h="4717484" w="2736141">
                <a:moveTo>
                  <a:pt x="0" y="0"/>
                </a:moveTo>
                <a:lnTo>
                  <a:pt x="2736141" y="0"/>
                </a:lnTo>
                <a:lnTo>
                  <a:pt x="2736141" y="4717484"/>
                </a:lnTo>
                <a:lnTo>
                  <a:pt x="0" y="4717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423917">
            <a:off x="16807238" y="1697243"/>
            <a:ext cx="1134974" cy="1956852"/>
          </a:xfrm>
          <a:custGeom>
            <a:avLst/>
            <a:gdLst/>
            <a:ahLst/>
            <a:cxnLst/>
            <a:rect r="r" b="b" t="t" l="l"/>
            <a:pathLst>
              <a:path h="1956852" w="1134974">
                <a:moveTo>
                  <a:pt x="0" y="0"/>
                </a:moveTo>
                <a:lnTo>
                  <a:pt x="1134974" y="0"/>
                </a:lnTo>
                <a:lnTo>
                  <a:pt x="1134974" y="1956852"/>
                </a:lnTo>
                <a:lnTo>
                  <a:pt x="0" y="19568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-2222195" y="1045358"/>
            <a:ext cx="9100262" cy="6330526"/>
          </a:xfrm>
          <a:custGeom>
            <a:avLst/>
            <a:gdLst/>
            <a:ahLst/>
            <a:cxnLst/>
            <a:rect r="r" b="b" t="t" l="l"/>
            <a:pathLst>
              <a:path h="6330526" w="9100262">
                <a:moveTo>
                  <a:pt x="0" y="0"/>
                </a:moveTo>
                <a:lnTo>
                  <a:pt x="9100262" y="0"/>
                </a:lnTo>
                <a:lnTo>
                  <a:pt x="9100262" y="6330526"/>
                </a:lnTo>
                <a:lnTo>
                  <a:pt x="0" y="63305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1812" t="0" r="-290" b="-3218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253166">
            <a:off x="15214706" y="7834206"/>
            <a:ext cx="3689888" cy="3378701"/>
          </a:xfrm>
          <a:custGeom>
            <a:avLst/>
            <a:gdLst/>
            <a:ahLst/>
            <a:cxnLst/>
            <a:rect r="r" b="b" t="t" l="l"/>
            <a:pathLst>
              <a:path h="3378701" w="3689888">
                <a:moveTo>
                  <a:pt x="0" y="0"/>
                </a:moveTo>
                <a:lnTo>
                  <a:pt x="3689888" y="0"/>
                </a:lnTo>
                <a:lnTo>
                  <a:pt x="3689888" y="3378701"/>
                </a:lnTo>
                <a:lnTo>
                  <a:pt x="0" y="33787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76553" r="-71982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986724">
            <a:off x="1243746" y="8643174"/>
            <a:ext cx="1667229" cy="1561132"/>
          </a:xfrm>
          <a:custGeom>
            <a:avLst/>
            <a:gdLst/>
            <a:ahLst/>
            <a:cxnLst/>
            <a:rect r="r" b="b" t="t" l="l"/>
            <a:pathLst>
              <a:path h="1561132" w="1667229">
                <a:moveTo>
                  <a:pt x="0" y="0"/>
                </a:moveTo>
                <a:lnTo>
                  <a:pt x="1667229" y="0"/>
                </a:lnTo>
                <a:lnTo>
                  <a:pt x="1667229" y="1561132"/>
                </a:lnTo>
                <a:lnTo>
                  <a:pt x="0" y="15611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7917651">
            <a:off x="1656697" y="9143784"/>
            <a:ext cx="729079" cy="1045346"/>
          </a:xfrm>
          <a:custGeom>
            <a:avLst/>
            <a:gdLst/>
            <a:ahLst/>
            <a:cxnLst/>
            <a:rect r="r" b="b" t="t" l="l"/>
            <a:pathLst>
              <a:path h="1045346" w="729079">
                <a:moveTo>
                  <a:pt x="729078" y="0"/>
                </a:moveTo>
                <a:lnTo>
                  <a:pt x="0" y="0"/>
                </a:lnTo>
                <a:lnTo>
                  <a:pt x="0" y="1045346"/>
                </a:lnTo>
                <a:lnTo>
                  <a:pt x="729078" y="1045346"/>
                </a:lnTo>
                <a:lnTo>
                  <a:pt x="729078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10010137">
            <a:off x="17010186" y="506027"/>
            <a:ext cx="729079" cy="1045346"/>
          </a:xfrm>
          <a:custGeom>
            <a:avLst/>
            <a:gdLst/>
            <a:ahLst/>
            <a:cxnLst/>
            <a:rect r="r" b="b" t="t" l="l"/>
            <a:pathLst>
              <a:path h="1045346" w="729079">
                <a:moveTo>
                  <a:pt x="729078" y="0"/>
                </a:moveTo>
                <a:lnTo>
                  <a:pt x="0" y="0"/>
                </a:lnTo>
                <a:lnTo>
                  <a:pt x="0" y="1045346"/>
                </a:lnTo>
                <a:lnTo>
                  <a:pt x="729078" y="1045346"/>
                </a:lnTo>
                <a:lnTo>
                  <a:pt x="729078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591265" y="1246671"/>
            <a:ext cx="3443659" cy="18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Present Continuous Tense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53786" y="6996845"/>
            <a:ext cx="9958850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4F233F"/>
                </a:solidFill>
                <a:latin typeface="More Sugar"/>
                <a:ea typeface="More Sugar"/>
                <a:cs typeface="More Sugar"/>
                <a:sym typeface="More Sugar"/>
              </a:rPr>
              <a:t>DESCRIBES AN EVENT AS BEING IN PROGRESS IN THE PRESENT AND LIKELY CONTINUING INTO THE FUTURE  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5013555" y="6330795"/>
            <a:ext cx="2895791" cy="4114800"/>
          </a:xfrm>
          <a:custGeom>
            <a:avLst/>
            <a:gdLst/>
            <a:ahLst/>
            <a:cxnLst/>
            <a:rect r="r" b="b" t="t" l="l"/>
            <a:pathLst>
              <a:path h="4114800" w="2895791">
                <a:moveTo>
                  <a:pt x="0" y="0"/>
                </a:moveTo>
                <a:lnTo>
                  <a:pt x="2895790" y="0"/>
                </a:lnTo>
                <a:lnTo>
                  <a:pt x="28957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62346" y="6330795"/>
            <a:ext cx="3317780" cy="3317780"/>
          </a:xfrm>
          <a:custGeom>
            <a:avLst/>
            <a:gdLst/>
            <a:ahLst/>
            <a:cxnLst/>
            <a:rect r="r" b="b" t="t" l="l"/>
            <a:pathLst>
              <a:path h="3317780" w="3317780">
                <a:moveTo>
                  <a:pt x="0" y="0"/>
                </a:moveTo>
                <a:lnTo>
                  <a:pt x="3317780" y="0"/>
                </a:lnTo>
                <a:lnTo>
                  <a:pt x="3317780" y="3317780"/>
                </a:lnTo>
                <a:lnTo>
                  <a:pt x="0" y="331778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23047" y="5143500"/>
            <a:ext cx="132506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31F20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The baby has played this game before.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823047" y="2244820"/>
            <a:ext cx="13250618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LET’S ANALYSE THIS SENTENCE:</a:t>
            </a:r>
          </a:p>
          <a:p>
            <a:pPr algn="ctr">
              <a:lnSpc>
                <a:spcPts val="648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-1380719">
            <a:off x="16064345" y="143984"/>
            <a:ext cx="1134974" cy="1956852"/>
          </a:xfrm>
          <a:custGeom>
            <a:avLst/>
            <a:gdLst/>
            <a:ahLst/>
            <a:cxnLst/>
            <a:rect r="r" b="b" t="t" l="l"/>
            <a:pathLst>
              <a:path h="1956852" w="1134974">
                <a:moveTo>
                  <a:pt x="0" y="0"/>
                </a:moveTo>
                <a:lnTo>
                  <a:pt x="1134974" y="0"/>
                </a:lnTo>
                <a:lnTo>
                  <a:pt x="1134974" y="1956852"/>
                </a:lnTo>
                <a:lnTo>
                  <a:pt x="0" y="19568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423917">
            <a:off x="16807238" y="1697243"/>
            <a:ext cx="1134974" cy="1956852"/>
          </a:xfrm>
          <a:custGeom>
            <a:avLst/>
            <a:gdLst/>
            <a:ahLst/>
            <a:cxnLst/>
            <a:rect r="r" b="b" t="t" l="l"/>
            <a:pathLst>
              <a:path h="1956852" w="1134974">
                <a:moveTo>
                  <a:pt x="0" y="0"/>
                </a:moveTo>
                <a:lnTo>
                  <a:pt x="1134974" y="0"/>
                </a:lnTo>
                <a:lnTo>
                  <a:pt x="1134974" y="1956852"/>
                </a:lnTo>
                <a:lnTo>
                  <a:pt x="0" y="19568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-2222195" y="1045358"/>
            <a:ext cx="9100262" cy="6330526"/>
          </a:xfrm>
          <a:custGeom>
            <a:avLst/>
            <a:gdLst/>
            <a:ahLst/>
            <a:cxnLst/>
            <a:rect r="r" b="b" t="t" l="l"/>
            <a:pathLst>
              <a:path h="6330526" w="9100262">
                <a:moveTo>
                  <a:pt x="0" y="0"/>
                </a:moveTo>
                <a:lnTo>
                  <a:pt x="9100262" y="0"/>
                </a:lnTo>
                <a:lnTo>
                  <a:pt x="9100262" y="6330526"/>
                </a:lnTo>
                <a:lnTo>
                  <a:pt x="0" y="63305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1812" t="0" r="-290" b="-3218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253166">
            <a:off x="15214706" y="7834206"/>
            <a:ext cx="3689888" cy="3378701"/>
          </a:xfrm>
          <a:custGeom>
            <a:avLst/>
            <a:gdLst/>
            <a:ahLst/>
            <a:cxnLst/>
            <a:rect r="r" b="b" t="t" l="l"/>
            <a:pathLst>
              <a:path h="3378701" w="3689888">
                <a:moveTo>
                  <a:pt x="0" y="0"/>
                </a:moveTo>
                <a:lnTo>
                  <a:pt x="3689888" y="0"/>
                </a:lnTo>
                <a:lnTo>
                  <a:pt x="3689888" y="3378701"/>
                </a:lnTo>
                <a:lnTo>
                  <a:pt x="0" y="33787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76553" r="-71982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986724">
            <a:off x="195086" y="6626318"/>
            <a:ext cx="1667229" cy="1561132"/>
          </a:xfrm>
          <a:custGeom>
            <a:avLst/>
            <a:gdLst/>
            <a:ahLst/>
            <a:cxnLst/>
            <a:rect r="r" b="b" t="t" l="l"/>
            <a:pathLst>
              <a:path h="1561132" w="1667229">
                <a:moveTo>
                  <a:pt x="0" y="0"/>
                </a:moveTo>
                <a:lnTo>
                  <a:pt x="1667228" y="0"/>
                </a:lnTo>
                <a:lnTo>
                  <a:pt x="1667228" y="1561132"/>
                </a:lnTo>
                <a:lnTo>
                  <a:pt x="0" y="15611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7917651">
            <a:off x="326604" y="6613885"/>
            <a:ext cx="729079" cy="1045346"/>
          </a:xfrm>
          <a:custGeom>
            <a:avLst/>
            <a:gdLst/>
            <a:ahLst/>
            <a:cxnLst/>
            <a:rect r="r" b="b" t="t" l="l"/>
            <a:pathLst>
              <a:path h="1045346" w="729079">
                <a:moveTo>
                  <a:pt x="729079" y="0"/>
                </a:moveTo>
                <a:lnTo>
                  <a:pt x="0" y="0"/>
                </a:lnTo>
                <a:lnTo>
                  <a:pt x="0" y="1045345"/>
                </a:lnTo>
                <a:lnTo>
                  <a:pt x="729079" y="1045345"/>
                </a:lnTo>
                <a:lnTo>
                  <a:pt x="729079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10010137">
            <a:off x="17010186" y="506027"/>
            <a:ext cx="729079" cy="1045346"/>
          </a:xfrm>
          <a:custGeom>
            <a:avLst/>
            <a:gdLst/>
            <a:ahLst/>
            <a:cxnLst/>
            <a:rect r="r" b="b" t="t" l="l"/>
            <a:pathLst>
              <a:path h="1045346" w="729079">
                <a:moveTo>
                  <a:pt x="729078" y="0"/>
                </a:moveTo>
                <a:lnTo>
                  <a:pt x="0" y="0"/>
                </a:lnTo>
                <a:lnTo>
                  <a:pt x="0" y="1045346"/>
                </a:lnTo>
                <a:lnTo>
                  <a:pt x="729078" y="1045346"/>
                </a:lnTo>
                <a:lnTo>
                  <a:pt x="729078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327936" y="7073045"/>
            <a:ext cx="4294686" cy="3333750"/>
          </a:xfrm>
          <a:custGeom>
            <a:avLst/>
            <a:gdLst/>
            <a:ahLst/>
            <a:cxnLst/>
            <a:rect r="r" b="b" t="t" l="l"/>
            <a:pathLst>
              <a:path h="3333750" w="4294686">
                <a:moveTo>
                  <a:pt x="0" y="0"/>
                </a:moveTo>
                <a:lnTo>
                  <a:pt x="4294686" y="0"/>
                </a:lnTo>
                <a:lnTo>
                  <a:pt x="4294686" y="3333750"/>
                </a:lnTo>
                <a:lnTo>
                  <a:pt x="0" y="333375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23047" y="5143500"/>
            <a:ext cx="132506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31F20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The baby </a:t>
            </a:r>
            <a:r>
              <a:rPr lang="en-US" sz="5000" u="sng">
                <a:solidFill>
                  <a:srgbClr val="231F20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has played</a:t>
            </a:r>
            <a:r>
              <a:rPr lang="en-US" sz="5000">
                <a:solidFill>
                  <a:srgbClr val="231F20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 this game before.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5923502">
            <a:off x="8945024" y="-211959"/>
            <a:ext cx="2736141" cy="4717484"/>
          </a:xfrm>
          <a:custGeom>
            <a:avLst/>
            <a:gdLst/>
            <a:ahLst/>
            <a:cxnLst/>
            <a:rect r="r" b="b" t="t" l="l"/>
            <a:pathLst>
              <a:path h="4717484" w="2736141">
                <a:moveTo>
                  <a:pt x="0" y="0"/>
                </a:moveTo>
                <a:lnTo>
                  <a:pt x="2736141" y="0"/>
                </a:lnTo>
                <a:lnTo>
                  <a:pt x="2736141" y="4717484"/>
                </a:lnTo>
                <a:lnTo>
                  <a:pt x="0" y="4717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423917">
            <a:off x="16807238" y="1697243"/>
            <a:ext cx="1134974" cy="1956852"/>
          </a:xfrm>
          <a:custGeom>
            <a:avLst/>
            <a:gdLst/>
            <a:ahLst/>
            <a:cxnLst/>
            <a:rect r="r" b="b" t="t" l="l"/>
            <a:pathLst>
              <a:path h="1956852" w="1134974">
                <a:moveTo>
                  <a:pt x="0" y="0"/>
                </a:moveTo>
                <a:lnTo>
                  <a:pt x="1134974" y="0"/>
                </a:lnTo>
                <a:lnTo>
                  <a:pt x="1134974" y="1956852"/>
                </a:lnTo>
                <a:lnTo>
                  <a:pt x="0" y="19568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-2222195" y="1045358"/>
            <a:ext cx="9100262" cy="6330526"/>
          </a:xfrm>
          <a:custGeom>
            <a:avLst/>
            <a:gdLst/>
            <a:ahLst/>
            <a:cxnLst/>
            <a:rect r="r" b="b" t="t" l="l"/>
            <a:pathLst>
              <a:path h="6330526" w="9100262">
                <a:moveTo>
                  <a:pt x="0" y="0"/>
                </a:moveTo>
                <a:lnTo>
                  <a:pt x="9100262" y="0"/>
                </a:lnTo>
                <a:lnTo>
                  <a:pt x="9100262" y="6330526"/>
                </a:lnTo>
                <a:lnTo>
                  <a:pt x="0" y="63305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1812" t="0" r="-290" b="-3218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253166">
            <a:off x="15214706" y="7834206"/>
            <a:ext cx="3689888" cy="3378701"/>
          </a:xfrm>
          <a:custGeom>
            <a:avLst/>
            <a:gdLst/>
            <a:ahLst/>
            <a:cxnLst/>
            <a:rect r="r" b="b" t="t" l="l"/>
            <a:pathLst>
              <a:path h="3378701" w="3689888">
                <a:moveTo>
                  <a:pt x="0" y="0"/>
                </a:moveTo>
                <a:lnTo>
                  <a:pt x="3689888" y="0"/>
                </a:lnTo>
                <a:lnTo>
                  <a:pt x="3689888" y="3378701"/>
                </a:lnTo>
                <a:lnTo>
                  <a:pt x="0" y="33787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76553" r="-71982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986724">
            <a:off x="195086" y="6626318"/>
            <a:ext cx="1667229" cy="1561132"/>
          </a:xfrm>
          <a:custGeom>
            <a:avLst/>
            <a:gdLst/>
            <a:ahLst/>
            <a:cxnLst/>
            <a:rect r="r" b="b" t="t" l="l"/>
            <a:pathLst>
              <a:path h="1561132" w="1667229">
                <a:moveTo>
                  <a:pt x="0" y="0"/>
                </a:moveTo>
                <a:lnTo>
                  <a:pt x="1667228" y="0"/>
                </a:lnTo>
                <a:lnTo>
                  <a:pt x="1667228" y="1561132"/>
                </a:lnTo>
                <a:lnTo>
                  <a:pt x="0" y="15611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7917651">
            <a:off x="326604" y="6613885"/>
            <a:ext cx="729079" cy="1045346"/>
          </a:xfrm>
          <a:custGeom>
            <a:avLst/>
            <a:gdLst/>
            <a:ahLst/>
            <a:cxnLst/>
            <a:rect r="r" b="b" t="t" l="l"/>
            <a:pathLst>
              <a:path h="1045346" w="729079">
                <a:moveTo>
                  <a:pt x="729079" y="0"/>
                </a:moveTo>
                <a:lnTo>
                  <a:pt x="0" y="0"/>
                </a:lnTo>
                <a:lnTo>
                  <a:pt x="0" y="1045345"/>
                </a:lnTo>
                <a:lnTo>
                  <a:pt x="729079" y="1045345"/>
                </a:lnTo>
                <a:lnTo>
                  <a:pt x="729079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10010137">
            <a:off x="17010186" y="506027"/>
            <a:ext cx="729079" cy="1045346"/>
          </a:xfrm>
          <a:custGeom>
            <a:avLst/>
            <a:gdLst/>
            <a:ahLst/>
            <a:cxnLst/>
            <a:rect r="r" b="b" t="t" l="l"/>
            <a:pathLst>
              <a:path h="1045346" w="729079">
                <a:moveTo>
                  <a:pt x="729078" y="0"/>
                </a:moveTo>
                <a:lnTo>
                  <a:pt x="0" y="0"/>
                </a:lnTo>
                <a:lnTo>
                  <a:pt x="0" y="1045346"/>
                </a:lnTo>
                <a:lnTo>
                  <a:pt x="729078" y="1045346"/>
                </a:lnTo>
                <a:lnTo>
                  <a:pt x="729078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948673" y="1399447"/>
            <a:ext cx="2728844" cy="240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Present Perfect Tense</a:t>
            </a:r>
          </a:p>
          <a:p>
            <a:pPr algn="ctr">
              <a:lnSpc>
                <a:spcPts val="479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3853786" y="6996845"/>
            <a:ext cx="9958850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4F233F"/>
                </a:solidFill>
                <a:latin typeface="More Sugar"/>
                <a:ea typeface="More Sugar"/>
                <a:cs typeface="More Sugar"/>
                <a:sym typeface="More Sugar"/>
              </a:rPr>
              <a:t>DESCRIBES AN EVENT THAT OCCURED IN THE PAST BUT HAS SOME CONNECTION TO THE PRESENT  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23047" y="5143500"/>
            <a:ext cx="132506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31F20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Shelly has been babysitting for years.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823047" y="2244820"/>
            <a:ext cx="13250618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LET’S ANALYSE THIS SENTENCE:</a:t>
            </a:r>
          </a:p>
          <a:p>
            <a:pPr algn="ctr">
              <a:lnSpc>
                <a:spcPts val="648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-1380719">
            <a:off x="16064345" y="143984"/>
            <a:ext cx="1134974" cy="1956852"/>
          </a:xfrm>
          <a:custGeom>
            <a:avLst/>
            <a:gdLst/>
            <a:ahLst/>
            <a:cxnLst/>
            <a:rect r="r" b="b" t="t" l="l"/>
            <a:pathLst>
              <a:path h="1956852" w="1134974">
                <a:moveTo>
                  <a:pt x="0" y="0"/>
                </a:moveTo>
                <a:lnTo>
                  <a:pt x="1134974" y="0"/>
                </a:lnTo>
                <a:lnTo>
                  <a:pt x="1134974" y="1956852"/>
                </a:lnTo>
                <a:lnTo>
                  <a:pt x="0" y="19568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423917">
            <a:off x="16807238" y="1697243"/>
            <a:ext cx="1134974" cy="1956852"/>
          </a:xfrm>
          <a:custGeom>
            <a:avLst/>
            <a:gdLst/>
            <a:ahLst/>
            <a:cxnLst/>
            <a:rect r="r" b="b" t="t" l="l"/>
            <a:pathLst>
              <a:path h="1956852" w="1134974">
                <a:moveTo>
                  <a:pt x="0" y="0"/>
                </a:moveTo>
                <a:lnTo>
                  <a:pt x="1134974" y="0"/>
                </a:lnTo>
                <a:lnTo>
                  <a:pt x="1134974" y="1956852"/>
                </a:lnTo>
                <a:lnTo>
                  <a:pt x="0" y="19568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-2222195" y="1045358"/>
            <a:ext cx="9100262" cy="6330526"/>
          </a:xfrm>
          <a:custGeom>
            <a:avLst/>
            <a:gdLst/>
            <a:ahLst/>
            <a:cxnLst/>
            <a:rect r="r" b="b" t="t" l="l"/>
            <a:pathLst>
              <a:path h="6330526" w="9100262">
                <a:moveTo>
                  <a:pt x="0" y="0"/>
                </a:moveTo>
                <a:lnTo>
                  <a:pt x="9100262" y="0"/>
                </a:lnTo>
                <a:lnTo>
                  <a:pt x="9100262" y="6330526"/>
                </a:lnTo>
                <a:lnTo>
                  <a:pt x="0" y="63305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1812" t="0" r="-290" b="-3218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253166">
            <a:off x="15214706" y="7834206"/>
            <a:ext cx="3689888" cy="3378701"/>
          </a:xfrm>
          <a:custGeom>
            <a:avLst/>
            <a:gdLst/>
            <a:ahLst/>
            <a:cxnLst/>
            <a:rect r="r" b="b" t="t" l="l"/>
            <a:pathLst>
              <a:path h="3378701" w="3689888">
                <a:moveTo>
                  <a:pt x="0" y="0"/>
                </a:moveTo>
                <a:lnTo>
                  <a:pt x="3689888" y="0"/>
                </a:lnTo>
                <a:lnTo>
                  <a:pt x="3689888" y="3378701"/>
                </a:lnTo>
                <a:lnTo>
                  <a:pt x="0" y="33787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76553" r="-71982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986724">
            <a:off x="195086" y="6626318"/>
            <a:ext cx="1667229" cy="1561132"/>
          </a:xfrm>
          <a:custGeom>
            <a:avLst/>
            <a:gdLst/>
            <a:ahLst/>
            <a:cxnLst/>
            <a:rect r="r" b="b" t="t" l="l"/>
            <a:pathLst>
              <a:path h="1561132" w="1667229">
                <a:moveTo>
                  <a:pt x="0" y="0"/>
                </a:moveTo>
                <a:lnTo>
                  <a:pt x="1667228" y="0"/>
                </a:lnTo>
                <a:lnTo>
                  <a:pt x="1667228" y="1561132"/>
                </a:lnTo>
                <a:lnTo>
                  <a:pt x="0" y="15611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7917651">
            <a:off x="326604" y="6613885"/>
            <a:ext cx="729079" cy="1045346"/>
          </a:xfrm>
          <a:custGeom>
            <a:avLst/>
            <a:gdLst/>
            <a:ahLst/>
            <a:cxnLst/>
            <a:rect r="r" b="b" t="t" l="l"/>
            <a:pathLst>
              <a:path h="1045346" w="729079">
                <a:moveTo>
                  <a:pt x="729079" y="0"/>
                </a:moveTo>
                <a:lnTo>
                  <a:pt x="0" y="0"/>
                </a:lnTo>
                <a:lnTo>
                  <a:pt x="0" y="1045345"/>
                </a:lnTo>
                <a:lnTo>
                  <a:pt x="729079" y="1045345"/>
                </a:lnTo>
                <a:lnTo>
                  <a:pt x="729079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10010137">
            <a:off x="17010186" y="506027"/>
            <a:ext cx="729079" cy="1045346"/>
          </a:xfrm>
          <a:custGeom>
            <a:avLst/>
            <a:gdLst/>
            <a:ahLst/>
            <a:cxnLst/>
            <a:rect r="r" b="b" t="t" l="l"/>
            <a:pathLst>
              <a:path h="1045346" w="729079">
                <a:moveTo>
                  <a:pt x="729078" y="0"/>
                </a:moveTo>
                <a:lnTo>
                  <a:pt x="0" y="0"/>
                </a:lnTo>
                <a:lnTo>
                  <a:pt x="0" y="1045346"/>
                </a:lnTo>
                <a:lnTo>
                  <a:pt x="729078" y="1045346"/>
                </a:lnTo>
                <a:lnTo>
                  <a:pt x="729078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646294" y="5924550"/>
            <a:ext cx="3890356" cy="4114800"/>
          </a:xfrm>
          <a:custGeom>
            <a:avLst/>
            <a:gdLst/>
            <a:ahLst/>
            <a:cxnLst/>
            <a:rect r="r" b="b" t="t" l="l"/>
            <a:pathLst>
              <a:path h="4114800" w="3890356">
                <a:moveTo>
                  <a:pt x="0" y="0"/>
                </a:moveTo>
                <a:lnTo>
                  <a:pt x="3890356" y="0"/>
                </a:lnTo>
                <a:lnTo>
                  <a:pt x="38903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94472" y="5143500"/>
            <a:ext cx="132506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31F20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Shelly </a:t>
            </a:r>
            <a:r>
              <a:rPr lang="en-US" sz="5000" u="sng">
                <a:solidFill>
                  <a:srgbClr val="231F20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has been babysitting</a:t>
            </a:r>
            <a:r>
              <a:rPr lang="en-US" sz="5000">
                <a:solidFill>
                  <a:srgbClr val="231F20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 for years.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5923502">
            <a:off x="8508847" y="-586303"/>
            <a:ext cx="3041600" cy="5244138"/>
          </a:xfrm>
          <a:custGeom>
            <a:avLst/>
            <a:gdLst/>
            <a:ahLst/>
            <a:cxnLst/>
            <a:rect r="r" b="b" t="t" l="l"/>
            <a:pathLst>
              <a:path h="5244138" w="3041600">
                <a:moveTo>
                  <a:pt x="0" y="0"/>
                </a:moveTo>
                <a:lnTo>
                  <a:pt x="3041600" y="0"/>
                </a:lnTo>
                <a:lnTo>
                  <a:pt x="3041600" y="5244138"/>
                </a:lnTo>
                <a:lnTo>
                  <a:pt x="0" y="5244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423917">
            <a:off x="16807238" y="1697243"/>
            <a:ext cx="1134974" cy="1956852"/>
          </a:xfrm>
          <a:custGeom>
            <a:avLst/>
            <a:gdLst/>
            <a:ahLst/>
            <a:cxnLst/>
            <a:rect r="r" b="b" t="t" l="l"/>
            <a:pathLst>
              <a:path h="1956852" w="1134974">
                <a:moveTo>
                  <a:pt x="0" y="0"/>
                </a:moveTo>
                <a:lnTo>
                  <a:pt x="1134974" y="0"/>
                </a:lnTo>
                <a:lnTo>
                  <a:pt x="1134974" y="1956852"/>
                </a:lnTo>
                <a:lnTo>
                  <a:pt x="0" y="19568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-2222195" y="1045358"/>
            <a:ext cx="9100262" cy="6330526"/>
          </a:xfrm>
          <a:custGeom>
            <a:avLst/>
            <a:gdLst/>
            <a:ahLst/>
            <a:cxnLst/>
            <a:rect r="r" b="b" t="t" l="l"/>
            <a:pathLst>
              <a:path h="6330526" w="9100262">
                <a:moveTo>
                  <a:pt x="0" y="0"/>
                </a:moveTo>
                <a:lnTo>
                  <a:pt x="9100262" y="0"/>
                </a:lnTo>
                <a:lnTo>
                  <a:pt x="9100262" y="6330526"/>
                </a:lnTo>
                <a:lnTo>
                  <a:pt x="0" y="63305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1812" t="0" r="-290" b="-3218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253166">
            <a:off x="15214706" y="7834206"/>
            <a:ext cx="3689888" cy="3378701"/>
          </a:xfrm>
          <a:custGeom>
            <a:avLst/>
            <a:gdLst/>
            <a:ahLst/>
            <a:cxnLst/>
            <a:rect r="r" b="b" t="t" l="l"/>
            <a:pathLst>
              <a:path h="3378701" w="3689888">
                <a:moveTo>
                  <a:pt x="0" y="0"/>
                </a:moveTo>
                <a:lnTo>
                  <a:pt x="3689888" y="0"/>
                </a:lnTo>
                <a:lnTo>
                  <a:pt x="3689888" y="3378701"/>
                </a:lnTo>
                <a:lnTo>
                  <a:pt x="0" y="33787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76553" r="-71982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986724">
            <a:off x="195086" y="6626318"/>
            <a:ext cx="1667229" cy="1561132"/>
          </a:xfrm>
          <a:custGeom>
            <a:avLst/>
            <a:gdLst/>
            <a:ahLst/>
            <a:cxnLst/>
            <a:rect r="r" b="b" t="t" l="l"/>
            <a:pathLst>
              <a:path h="1561132" w="1667229">
                <a:moveTo>
                  <a:pt x="0" y="0"/>
                </a:moveTo>
                <a:lnTo>
                  <a:pt x="1667228" y="0"/>
                </a:lnTo>
                <a:lnTo>
                  <a:pt x="1667228" y="1561132"/>
                </a:lnTo>
                <a:lnTo>
                  <a:pt x="0" y="15611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7917651">
            <a:off x="326604" y="6613885"/>
            <a:ext cx="729079" cy="1045346"/>
          </a:xfrm>
          <a:custGeom>
            <a:avLst/>
            <a:gdLst/>
            <a:ahLst/>
            <a:cxnLst/>
            <a:rect r="r" b="b" t="t" l="l"/>
            <a:pathLst>
              <a:path h="1045346" w="729079">
                <a:moveTo>
                  <a:pt x="729079" y="0"/>
                </a:moveTo>
                <a:lnTo>
                  <a:pt x="0" y="0"/>
                </a:lnTo>
                <a:lnTo>
                  <a:pt x="0" y="1045345"/>
                </a:lnTo>
                <a:lnTo>
                  <a:pt x="729079" y="1045345"/>
                </a:lnTo>
                <a:lnTo>
                  <a:pt x="729079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10010137">
            <a:off x="17010186" y="506027"/>
            <a:ext cx="729079" cy="1045346"/>
          </a:xfrm>
          <a:custGeom>
            <a:avLst/>
            <a:gdLst/>
            <a:ahLst/>
            <a:cxnLst/>
            <a:rect r="r" b="b" t="t" l="l"/>
            <a:pathLst>
              <a:path h="1045346" w="729079">
                <a:moveTo>
                  <a:pt x="729078" y="0"/>
                </a:moveTo>
                <a:lnTo>
                  <a:pt x="0" y="0"/>
                </a:lnTo>
                <a:lnTo>
                  <a:pt x="0" y="1045346"/>
                </a:lnTo>
                <a:lnTo>
                  <a:pt x="729078" y="1045346"/>
                </a:lnTo>
                <a:lnTo>
                  <a:pt x="729078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665225" y="1028700"/>
            <a:ext cx="2728844" cy="240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Present Perfect Continuous Tense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53786" y="6996845"/>
            <a:ext cx="9958850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4F233F"/>
                </a:solidFill>
                <a:latin typeface="More Sugar"/>
                <a:ea typeface="More Sugar"/>
                <a:cs typeface="More Sugar"/>
                <a:sym typeface="More Sugar"/>
              </a:rPr>
              <a:t>DESCRIBES AN EVENT THAT BEGAN IN THE PAST BUT STILL CONTINUES TO HAPPEN IN THE PRESENT  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3812636" y="6022120"/>
            <a:ext cx="3890356" cy="4114800"/>
          </a:xfrm>
          <a:custGeom>
            <a:avLst/>
            <a:gdLst/>
            <a:ahLst/>
            <a:cxnLst/>
            <a:rect r="r" b="b" t="t" l="l"/>
            <a:pathLst>
              <a:path h="4114800" w="3890356">
                <a:moveTo>
                  <a:pt x="0" y="0"/>
                </a:moveTo>
                <a:lnTo>
                  <a:pt x="3890356" y="0"/>
                </a:lnTo>
                <a:lnTo>
                  <a:pt x="38903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D4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19025">
            <a:off x="11482859" y="-1299083"/>
            <a:ext cx="9092619" cy="3951156"/>
          </a:xfrm>
          <a:custGeom>
            <a:avLst/>
            <a:gdLst/>
            <a:ahLst/>
            <a:cxnLst/>
            <a:rect r="r" b="b" t="t" l="l"/>
            <a:pathLst>
              <a:path h="3951156" w="9092619">
                <a:moveTo>
                  <a:pt x="0" y="0"/>
                </a:moveTo>
                <a:lnTo>
                  <a:pt x="9092619" y="0"/>
                </a:lnTo>
                <a:lnTo>
                  <a:pt x="9092619" y="3951156"/>
                </a:lnTo>
                <a:lnTo>
                  <a:pt x="0" y="3951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626386">
            <a:off x="10548955" y="2923245"/>
            <a:ext cx="16649741" cy="7386431"/>
          </a:xfrm>
          <a:custGeom>
            <a:avLst/>
            <a:gdLst/>
            <a:ahLst/>
            <a:cxnLst/>
            <a:rect r="r" b="b" t="t" l="l"/>
            <a:pathLst>
              <a:path h="7386431" w="16649741">
                <a:moveTo>
                  <a:pt x="0" y="0"/>
                </a:moveTo>
                <a:lnTo>
                  <a:pt x="16649741" y="0"/>
                </a:lnTo>
                <a:lnTo>
                  <a:pt x="16649741" y="7386431"/>
                </a:lnTo>
                <a:lnTo>
                  <a:pt x="0" y="73864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39905" y="7953925"/>
            <a:ext cx="1443853" cy="1351971"/>
          </a:xfrm>
          <a:custGeom>
            <a:avLst/>
            <a:gdLst/>
            <a:ahLst/>
            <a:cxnLst/>
            <a:rect r="r" b="b" t="t" l="l"/>
            <a:pathLst>
              <a:path h="1351971" w="1443853">
                <a:moveTo>
                  <a:pt x="0" y="0"/>
                </a:moveTo>
                <a:lnTo>
                  <a:pt x="1443853" y="0"/>
                </a:lnTo>
                <a:lnTo>
                  <a:pt x="1443853" y="1351971"/>
                </a:lnTo>
                <a:lnTo>
                  <a:pt x="0" y="13519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300307" y="1775121"/>
            <a:ext cx="1536789" cy="1438994"/>
          </a:xfrm>
          <a:custGeom>
            <a:avLst/>
            <a:gdLst/>
            <a:ahLst/>
            <a:cxnLst/>
            <a:rect r="r" b="b" t="t" l="l"/>
            <a:pathLst>
              <a:path h="1438994" w="1536789">
                <a:moveTo>
                  <a:pt x="0" y="0"/>
                </a:moveTo>
                <a:lnTo>
                  <a:pt x="1536789" y="0"/>
                </a:lnTo>
                <a:lnTo>
                  <a:pt x="1536789" y="1438993"/>
                </a:lnTo>
                <a:lnTo>
                  <a:pt x="0" y="14389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2977385">
            <a:off x="16570093" y="1513591"/>
            <a:ext cx="729079" cy="1045346"/>
          </a:xfrm>
          <a:custGeom>
            <a:avLst/>
            <a:gdLst/>
            <a:ahLst/>
            <a:cxnLst/>
            <a:rect r="r" b="b" t="t" l="l"/>
            <a:pathLst>
              <a:path h="1045346" w="729079">
                <a:moveTo>
                  <a:pt x="729078" y="0"/>
                </a:moveTo>
                <a:lnTo>
                  <a:pt x="0" y="0"/>
                </a:lnTo>
                <a:lnTo>
                  <a:pt x="0" y="1045346"/>
                </a:lnTo>
                <a:lnTo>
                  <a:pt x="729078" y="1045346"/>
                </a:lnTo>
                <a:lnTo>
                  <a:pt x="729078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5584" y="6975099"/>
            <a:ext cx="4121144" cy="3311901"/>
          </a:xfrm>
          <a:custGeom>
            <a:avLst/>
            <a:gdLst/>
            <a:ahLst/>
            <a:cxnLst/>
            <a:rect r="r" b="b" t="t" l="l"/>
            <a:pathLst>
              <a:path h="3311901" w="4121144">
                <a:moveTo>
                  <a:pt x="0" y="0"/>
                </a:moveTo>
                <a:lnTo>
                  <a:pt x="4121144" y="0"/>
                </a:lnTo>
                <a:lnTo>
                  <a:pt x="4121144" y="3311901"/>
                </a:lnTo>
                <a:lnTo>
                  <a:pt x="0" y="33119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33075" y="5092461"/>
            <a:ext cx="11119994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Molly will finish her chores when she has time.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5584" y="2036264"/>
            <a:ext cx="13250618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LET’S ANALYSE THIS SENTENCE:</a:t>
            </a:r>
          </a:p>
          <a:p>
            <a:pPr algn="ctr">
              <a:lnSpc>
                <a:spcPts val="648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3C4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165144">
            <a:off x="-2302993" y="6210834"/>
            <a:ext cx="6380959" cy="3878037"/>
          </a:xfrm>
          <a:custGeom>
            <a:avLst/>
            <a:gdLst/>
            <a:ahLst/>
            <a:cxnLst/>
            <a:rect r="r" b="b" t="t" l="l"/>
            <a:pathLst>
              <a:path h="3878037" w="6380959">
                <a:moveTo>
                  <a:pt x="0" y="0"/>
                </a:moveTo>
                <a:lnTo>
                  <a:pt x="6380959" y="0"/>
                </a:lnTo>
                <a:lnTo>
                  <a:pt x="6380959" y="3878037"/>
                </a:lnTo>
                <a:lnTo>
                  <a:pt x="0" y="38780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453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0305" y="7408856"/>
            <a:ext cx="1536789" cy="1438994"/>
          </a:xfrm>
          <a:custGeom>
            <a:avLst/>
            <a:gdLst/>
            <a:ahLst/>
            <a:cxnLst/>
            <a:rect r="r" b="b" t="t" l="l"/>
            <a:pathLst>
              <a:path h="1438994" w="1536789">
                <a:moveTo>
                  <a:pt x="0" y="0"/>
                </a:moveTo>
                <a:lnTo>
                  <a:pt x="1536790" y="0"/>
                </a:lnTo>
                <a:lnTo>
                  <a:pt x="1536790" y="1438993"/>
                </a:lnTo>
                <a:lnTo>
                  <a:pt x="0" y="14389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2977385">
            <a:off x="530091" y="7147327"/>
            <a:ext cx="729079" cy="1045346"/>
          </a:xfrm>
          <a:custGeom>
            <a:avLst/>
            <a:gdLst/>
            <a:ahLst/>
            <a:cxnLst/>
            <a:rect r="r" b="b" t="t" l="l"/>
            <a:pathLst>
              <a:path h="1045346" w="729079">
                <a:moveTo>
                  <a:pt x="729079" y="0"/>
                </a:moveTo>
                <a:lnTo>
                  <a:pt x="0" y="0"/>
                </a:lnTo>
                <a:lnTo>
                  <a:pt x="0" y="1045345"/>
                </a:lnTo>
                <a:lnTo>
                  <a:pt x="729079" y="1045345"/>
                </a:lnTo>
                <a:lnTo>
                  <a:pt x="72907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44740">
            <a:off x="15524227" y="-627969"/>
            <a:ext cx="3470146" cy="4114800"/>
          </a:xfrm>
          <a:custGeom>
            <a:avLst/>
            <a:gdLst/>
            <a:ahLst/>
            <a:cxnLst/>
            <a:rect r="r" b="b" t="t" l="l"/>
            <a:pathLst>
              <a:path h="4114800" w="3470146">
                <a:moveTo>
                  <a:pt x="0" y="0"/>
                </a:moveTo>
                <a:lnTo>
                  <a:pt x="3470146" y="0"/>
                </a:lnTo>
                <a:lnTo>
                  <a:pt x="34701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86335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380719">
            <a:off x="16691813" y="2714726"/>
            <a:ext cx="1134974" cy="1956852"/>
          </a:xfrm>
          <a:custGeom>
            <a:avLst/>
            <a:gdLst/>
            <a:ahLst/>
            <a:cxnLst/>
            <a:rect r="r" b="b" t="t" l="l"/>
            <a:pathLst>
              <a:path h="1956852" w="1134974">
                <a:moveTo>
                  <a:pt x="0" y="0"/>
                </a:moveTo>
                <a:lnTo>
                  <a:pt x="1134974" y="0"/>
                </a:lnTo>
                <a:lnTo>
                  <a:pt x="1134974" y="1956852"/>
                </a:lnTo>
                <a:lnTo>
                  <a:pt x="0" y="19568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031022" y="2570742"/>
            <a:ext cx="3441030" cy="7724761"/>
          </a:xfrm>
          <a:custGeom>
            <a:avLst/>
            <a:gdLst/>
            <a:ahLst/>
            <a:cxnLst/>
            <a:rect r="r" b="b" t="t" l="l"/>
            <a:pathLst>
              <a:path h="7724761" w="3441030">
                <a:moveTo>
                  <a:pt x="0" y="0"/>
                </a:moveTo>
                <a:lnTo>
                  <a:pt x="3441030" y="0"/>
                </a:lnTo>
                <a:lnTo>
                  <a:pt x="3441030" y="7724761"/>
                </a:lnTo>
                <a:lnTo>
                  <a:pt x="0" y="77247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709446" y="4720312"/>
            <a:ext cx="12311184" cy="1797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231F20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The researcher explained the unusual results.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09446" y="1751592"/>
            <a:ext cx="11695088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LET’S ANALYSE THIS SENTENCE: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D4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02921" y="729057"/>
            <a:ext cx="5233169" cy="2092128"/>
          </a:xfrm>
          <a:custGeom>
            <a:avLst/>
            <a:gdLst/>
            <a:ahLst/>
            <a:cxnLst/>
            <a:rect r="r" b="b" t="t" l="l"/>
            <a:pathLst>
              <a:path h="2092128" w="5233169">
                <a:moveTo>
                  <a:pt x="0" y="0"/>
                </a:moveTo>
                <a:lnTo>
                  <a:pt x="5233169" y="0"/>
                </a:lnTo>
                <a:lnTo>
                  <a:pt x="5233169" y="2092127"/>
                </a:lnTo>
                <a:lnTo>
                  <a:pt x="0" y="2092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19025">
            <a:off x="11482859" y="-1299083"/>
            <a:ext cx="9092619" cy="3951156"/>
          </a:xfrm>
          <a:custGeom>
            <a:avLst/>
            <a:gdLst/>
            <a:ahLst/>
            <a:cxnLst/>
            <a:rect r="r" b="b" t="t" l="l"/>
            <a:pathLst>
              <a:path h="3951156" w="9092619">
                <a:moveTo>
                  <a:pt x="0" y="0"/>
                </a:moveTo>
                <a:lnTo>
                  <a:pt x="9092619" y="0"/>
                </a:lnTo>
                <a:lnTo>
                  <a:pt x="9092619" y="3951156"/>
                </a:lnTo>
                <a:lnTo>
                  <a:pt x="0" y="39511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626386">
            <a:off x="10548955" y="2923245"/>
            <a:ext cx="16649741" cy="7386431"/>
          </a:xfrm>
          <a:custGeom>
            <a:avLst/>
            <a:gdLst/>
            <a:ahLst/>
            <a:cxnLst/>
            <a:rect r="r" b="b" t="t" l="l"/>
            <a:pathLst>
              <a:path h="7386431" w="16649741">
                <a:moveTo>
                  <a:pt x="0" y="0"/>
                </a:moveTo>
                <a:lnTo>
                  <a:pt x="16649741" y="0"/>
                </a:lnTo>
                <a:lnTo>
                  <a:pt x="16649741" y="7386431"/>
                </a:lnTo>
                <a:lnTo>
                  <a:pt x="0" y="73864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286250"/>
            <a:ext cx="11119994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Molly </a:t>
            </a:r>
            <a:r>
              <a:rPr lang="en-US" sz="5000" u="sng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will finish</a:t>
            </a:r>
            <a:r>
              <a:rPr lang="en-US" sz="5000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 her chores when she has time.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739905" y="7953925"/>
            <a:ext cx="1443853" cy="1351971"/>
          </a:xfrm>
          <a:custGeom>
            <a:avLst/>
            <a:gdLst/>
            <a:ahLst/>
            <a:cxnLst/>
            <a:rect r="r" b="b" t="t" l="l"/>
            <a:pathLst>
              <a:path h="1351971" w="1443853">
                <a:moveTo>
                  <a:pt x="0" y="0"/>
                </a:moveTo>
                <a:lnTo>
                  <a:pt x="1443853" y="0"/>
                </a:lnTo>
                <a:lnTo>
                  <a:pt x="1443853" y="1351971"/>
                </a:lnTo>
                <a:lnTo>
                  <a:pt x="0" y="13519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300307" y="1775121"/>
            <a:ext cx="1536789" cy="1438994"/>
          </a:xfrm>
          <a:custGeom>
            <a:avLst/>
            <a:gdLst/>
            <a:ahLst/>
            <a:cxnLst/>
            <a:rect r="r" b="b" t="t" l="l"/>
            <a:pathLst>
              <a:path h="1438994" w="1536789">
                <a:moveTo>
                  <a:pt x="0" y="0"/>
                </a:moveTo>
                <a:lnTo>
                  <a:pt x="1536789" y="0"/>
                </a:lnTo>
                <a:lnTo>
                  <a:pt x="1536789" y="1438993"/>
                </a:lnTo>
                <a:lnTo>
                  <a:pt x="0" y="143899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2977385">
            <a:off x="16570093" y="1513591"/>
            <a:ext cx="729079" cy="1045346"/>
          </a:xfrm>
          <a:custGeom>
            <a:avLst/>
            <a:gdLst/>
            <a:ahLst/>
            <a:cxnLst/>
            <a:rect r="r" b="b" t="t" l="l"/>
            <a:pathLst>
              <a:path h="1045346" w="729079">
                <a:moveTo>
                  <a:pt x="729078" y="0"/>
                </a:moveTo>
                <a:lnTo>
                  <a:pt x="0" y="0"/>
                </a:lnTo>
                <a:lnTo>
                  <a:pt x="0" y="1045346"/>
                </a:lnTo>
                <a:lnTo>
                  <a:pt x="729078" y="1045346"/>
                </a:lnTo>
                <a:lnTo>
                  <a:pt x="729078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864003" y="1475083"/>
            <a:ext cx="4711005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Simple Future Tense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49062" y="7169150"/>
            <a:ext cx="8290843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4F233F"/>
                </a:solidFill>
                <a:latin typeface="More Sugar"/>
                <a:ea typeface="More Sugar"/>
                <a:cs typeface="More Sugar"/>
                <a:sym typeface="More Sugar"/>
              </a:rPr>
              <a:t>DESCRIBES AN EVENT THAT WILL BEGIN AND END IN THE FUTURE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1237438" y="6975099"/>
            <a:ext cx="4121144" cy="3311901"/>
          </a:xfrm>
          <a:custGeom>
            <a:avLst/>
            <a:gdLst/>
            <a:ahLst/>
            <a:cxnLst/>
            <a:rect r="r" b="b" t="t" l="l"/>
            <a:pathLst>
              <a:path h="3311901" w="4121144">
                <a:moveTo>
                  <a:pt x="0" y="0"/>
                </a:moveTo>
                <a:lnTo>
                  <a:pt x="4121144" y="0"/>
                </a:lnTo>
                <a:lnTo>
                  <a:pt x="4121144" y="3311901"/>
                </a:lnTo>
                <a:lnTo>
                  <a:pt x="0" y="331190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D4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19025">
            <a:off x="11482859" y="-1299083"/>
            <a:ext cx="9092619" cy="3951156"/>
          </a:xfrm>
          <a:custGeom>
            <a:avLst/>
            <a:gdLst/>
            <a:ahLst/>
            <a:cxnLst/>
            <a:rect r="r" b="b" t="t" l="l"/>
            <a:pathLst>
              <a:path h="3951156" w="9092619">
                <a:moveTo>
                  <a:pt x="0" y="0"/>
                </a:moveTo>
                <a:lnTo>
                  <a:pt x="9092619" y="0"/>
                </a:lnTo>
                <a:lnTo>
                  <a:pt x="9092619" y="3951156"/>
                </a:lnTo>
                <a:lnTo>
                  <a:pt x="0" y="3951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626386">
            <a:off x="10548955" y="2923245"/>
            <a:ext cx="16649741" cy="7386431"/>
          </a:xfrm>
          <a:custGeom>
            <a:avLst/>
            <a:gdLst/>
            <a:ahLst/>
            <a:cxnLst/>
            <a:rect r="r" b="b" t="t" l="l"/>
            <a:pathLst>
              <a:path h="7386431" w="16649741">
                <a:moveTo>
                  <a:pt x="0" y="0"/>
                </a:moveTo>
                <a:lnTo>
                  <a:pt x="16649741" y="0"/>
                </a:lnTo>
                <a:lnTo>
                  <a:pt x="16649741" y="7386431"/>
                </a:lnTo>
                <a:lnTo>
                  <a:pt x="0" y="73864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39905" y="7953925"/>
            <a:ext cx="1443853" cy="1351971"/>
          </a:xfrm>
          <a:custGeom>
            <a:avLst/>
            <a:gdLst/>
            <a:ahLst/>
            <a:cxnLst/>
            <a:rect r="r" b="b" t="t" l="l"/>
            <a:pathLst>
              <a:path h="1351971" w="1443853">
                <a:moveTo>
                  <a:pt x="0" y="0"/>
                </a:moveTo>
                <a:lnTo>
                  <a:pt x="1443853" y="0"/>
                </a:lnTo>
                <a:lnTo>
                  <a:pt x="1443853" y="1351971"/>
                </a:lnTo>
                <a:lnTo>
                  <a:pt x="0" y="13519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300307" y="1775121"/>
            <a:ext cx="1536789" cy="1438994"/>
          </a:xfrm>
          <a:custGeom>
            <a:avLst/>
            <a:gdLst/>
            <a:ahLst/>
            <a:cxnLst/>
            <a:rect r="r" b="b" t="t" l="l"/>
            <a:pathLst>
              <a:path h="1438994" w="1536789">
                <a:moveTo>
                  <a:pt x="0" y="0"/>
                </a:moveTo>
                <a:lnTo>
                  <a:pt x="1536789" y="0"/>
                </a:lnTo>
                <a:lnTo>
                  <a:pt x="1536789" y="1438993"/>
                </a:lnTo>
                <a:lnTo>
                  <a:pt x="0" y="14389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2977385">
            <a:off x="16570093" y="1513591"/>
            <a:ext cx="729079" cy="1045346"/>
          </a:xfrm>
          <a:custGeom>
            <a:avLst/>
            <a:gdLst/>
            <a:ahLst/>
            <a:cxnLst/>
            <a:rect r="r" b="b" t="t" l="l"/>
            <a:pathLst>
              <a:path h="1045346" w="729079">
                <a:moveTo>
                  <a:pt x="729078" y="0"/>
                </a:moveTo>
                <a:lnTo>
                  <a:pt x="0" y="0"/>
                </a:lnTo>
                <a:lnTo>
                  <a:pt x="0" y="1045346"/>
                </a:lnTo>
                <a:lnTo>
                  <a:pt x="729078" y="1045346"/>
                </a:lnTo>
                <a:lnTo>
                  <a:pt x="729078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6121161"/>
            <a:ext cx="3400366" cy="4165839"/>
          </a:xfrm>
          <a:custGeom>
            <a:avLst/>
            <a:gdLst/>
            <a:ahLst/>
            <a:cxnLst/>
            <a:rect r="r" b="b" t="t" l="l"/>
            <a:pathLst>
              <a:path h="4165839" w="3400366">
                <a:moveTo>
                  <a:pt x="0" y="0"/>
                </a:moveTo>
                <a:lnTo>
                  <a:pt x="3400366" y="0"/>
                </a:lnTo>
                <a:lnTo>
                  <a:pt x="3400366" y="4165839"/>
                </a:lnTo>
                <a:lnTo>
                  <a:pt x="0" y="416583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33075" y="5092461"/>
            <a:ext cx="11789577" cy="228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I will be working all afternoon, so I can’t help Olivia with her report.</a:t>
            </a:r>
          </a:p>
          <a:p>
            <a:pPr algn="ctr">
              <a:lnSpc>
                <a:spcPts val="60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05584" y="2036264"/>
            <a:ext cx="13250618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LET’S ANALYSE THIS SENTENCE:</a:t>
            </a:r>
          </a:p>
          <a:p>
            <a:pPr algn="ctr">
              <a:lnSpc>
                <a:spcPts val="6480"/>
              </a:lnSpc>
            </a:pP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D4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20061" y="729057"/>
            <a:ext cx="6216029" cy="2485057"/>
          </a:xfrm>
          <a:custGeom>
            <a:avLst/>
            <a:gdLst/>
            <a:ahLst/>
            <a:cxnLst/>
            <a:rect r="r" b="b" t="t" l="l"/>
            <a:pathLst>
              <a:path h="2485057" w="6216029">
                <a:moveTo>
                  <a:pt x="0" y="0"/>
                </a:moveTo>
                <a:lnTo>
                  <a:pt x="6216029" y="0"/>
                </a:lnTo>
                <a:lnTo>
                  <a:pt x="6216029" y="2485057"/>
                </a:lnTo>
                <a:lnTo>
                  <a:pt x="0" y="24850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19025">
            <a:off x="11482859" y="-1299083"/>
            <a:ext cx="9092619" cy="3951156"/>
          </a:xfrm>
          <a:custGeom>
            <a:avLst/>
            <a:gdLst/>
            <a:ahLst/>
            <a:cxnLst/>
            <a:rect r="r" b="b" t="t" l="l"/>
            <a:pathLst>
              <a:path h="3951156" w="9092619">
                <a:moveTo>
                  <a:pt x="0" y="0"/>
                </a:moveTo>
                <a:lnTo>
                  <a:pt x="9092619" y="0"/>
                </a:lnTo>
                <a:lnTo>
                  <a:pt x="9092619" y="3951156"/>
                </a:lnTo>
                <a:lnTo>
                  <a:pt x="0" y="39511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626386">
            <a:off x="10548955" y="2923245"/>
            <a:ext cx="16649741" cy="7386431"/>
          </a:xfrm>
          <a:custGeom>
            <a:avLst/>
            <a:gdLst/>
            <a:ahLst/>
            <a:cxnLst/>
            <a:rect r="r" b="b" t="t" l="l"/>
            <a:pathLst>
              <a:path h="7386431" w="16649741">
                <a:moveTo>
                  <a:pt x="0" y="0"/>
                </a:moveTo>
                <a:lnTo>
                  <a:pt x="16649741" y="0"/>
                </a:lnTo>
                <a:lnTo>
                  <a:pt x="16649741" y="7386431"/>
                </a:lnTo>
                <a:lnTo>
                  <a:pt x="0" y="73864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00183" y="3835161"/>
            <a:ext cx="12367854" cy="228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I </a:t>
            </a:r>
            <a:r>
              <a:rPr lang="en-US" sz="5000" u="sng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will be working</a:t>
            </a:r>
            <a:r>
              <a:rPr lang="en-US" sz="5000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 all afternoon, so I can’t help Olivia with her report.</a:t>
            </a:r>
          </a:p>
          <a:p>
            <a:pPr algn="ctr">
              <a:lnSpc>
                <a:spcPts val="6000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032917" y="8582314"/>
            <a:ext cx="1443853" cy="1351971"/>
          </a:xfrm>
          <a:custGeom>
            <a:avLst/>
            <a:gdLst/>
            <a:ahLst/>
            <a:cxnLst/>
            <a:rect r="r" b="b" t="t" l="l"/>
            <a:pathLst>
              <a:path h="1351971" w="1443853">
                <a:moveTo>
                  <a:pt x="0" y="0"/>
                </a:moveTo>
                <a:lnTo>
                  <a:pt x="1443853" y="0"/>
                </a:lnTo>
                <a:lnTo>
                  <a:pt x="1443853" y="1351972"/>
                </a:lnTo>
                <a:lnTo>
                  <a:pt x="0" y="13519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300307" y="1775121"/>
            <a:ext cx="1536789" cy="1438994"/>
          </a:xfrm>
          <a:custGeom>
            <a:avLst/>
            <a:gdLst/>
            <a:ahLst/>
            <a:cxnLst/>
            <a:rect r="r" b="b" t="t" l="l"/>
            <a:pathLst>
              <a:path h="1438994" w="1536789">
                <a:moveTo>
                  <a:pt x="0" y="0"/>
                </a:moveTo>
                <a:lnTo>
                  <a:pt x="1536789" y="0"/>
                </a:lnTo>
                <a:lnTo>
                  <a:pt x="1536789" y="1438993"/>
                </a:lnTo>
                <a:lnTo>
                  <a:pt x="0" y="143899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2977385">
            <a:off x="16570093" y="1513591"/>
            <a:ext cx="729079" cy="1045346"/>
          </a:xfrm>
          <a:custGeom>
            <a:avLst/>
            <a:gdLst/>
            <a:ahLst/>
            <a:cxnLst/>
            <a:rect r="r" b="b" t="t" l="l"/>
            <a:pathLst>
              <a:path h="1045346" w="729079">
                <a:moveTo>
                  <a:pt x="729078" y="0"/>
                </a:moveTo>
                <a:lnTo>
                  <a:pt x="0" y="0"/>
                </a:lnTo>
                <a:lnTo>
                  <a:pt x="0" y="1045346"/>
                </a:lnTo>
                <a:lnTo>
                  <a:pt x="729078" y="1045346"/>
                </a:lnTo>
                <a:lnTo>
                  <a:pt x="729078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795790" y="1704975"/>
            <a:ext cx="5864572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Future Continuous Tense</a:t>
            </a:r>
          </a:p>
          <a:p>
            <a:pPr algn="ctr">
              <a:lnSpc>
                <a:spcPts val="479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4998579" y="6044961"/>
            <a:ext cx="8290843" cy="279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4F233F"/>
                </a:solidFill>
                <a:latin typeface="More Sugar"/>
                <a:ea typeface="More Sugar"/>
                <a:cs typeface="More Sugar"/>
                <a:sym typeface="More Sugar"/>
              </a:rPr>
              <a:t>DESCRIBES AN EVENT THAT WILL BEGIN IN THE FUTURE AND CONTINUE FOR A LENGTH OF TIME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0" y="6121161"/>
            <a:ext cx="3400366" cy="4165839"/>
          </a:xfrm>
          <a:custGeom>
            <a:avLst/>
            <a:gdLst/>
            <a:ahLst/>
            <a:cxnLst/>
            <a:rect r="r" b="b" t="t" l="l"/>
            <a:pathLst>
              <a:path h="4165839" w="3400366">
                <a:moveTo>
                  <a:pt x="0" y="0"/>
                </a:moveTo>
                <a:lnTo>
                  <a:pt x="3400366" y="0"/>
                </a:lnTo>
                <a:lnTo>
                  <a:pt x="3400366" y="4165839"/>
                </a:lnTo>
                <a:lnTo>
                  <a:pt x="0" y="416583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D4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19025">
            <a:off x="11482859" y="-1299083"/>
            <a:ext cx="9092619" cy="3951156"/>
          </a:xfrm>
          <a:custGeom>
            <a:avLst/>
            <a:gdLst/>
            <a:ahLst/>
            <a:cxnLst/>
            <a:rect r="r" b="b" t="t" l="l"/>
            <a:pathLst>
              <a:path h="3951156" w="9092619">
                <a:moveTo>
                  <a:pt x="0" y="0"/>
                </a:moveTo>
                <a:lnTo>
                  <a:pt x="9092619" y="0"/>
                </a:lnTo>
                <a:lnTo>
                  <a:pt x="9092619" y="3951156"/>
                </a:lnTo>
                <a:lnTo>
                  <a:pt x="0" y="3951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626386">
            <a:off x="10548955" y="2923245"/>
            <a:ext cx="16649741" cy="7386431"/>
          </a:xfrm>
          <a:custGeom>
            <a:avLst/>
            <a:gdLst/>
            <a:ahLst/>
            <a:cxnLst/>
            <a:rect r="r" b="b" t="t" l="l"/>
            <a:pathLst>
              <a:path h="7386431" w="16649741">
                <a:moveTo>
                  <a:pt x="0" y="0"/>
                </a:moveTo>
                <a:lnTo>
                  <a:pt x="16649741" y="0"/>
                </a:lnTo>
                <a:lnTo>
                  <a:pt x="16649741" y="7386431"/>
                </a:lnTo>
                <a:lnTo>
                  <a:pt x="0" y="73864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39905" y="7953925"/>
            <a:ext cx="1443853" cy="1351971"/>
          </a:xfrm>
          <a:custGeom>
            <a:avLst/>
            <a:gdLst/>
            <a:ahLst/>
            <a:cxnLst/>
            <a:rect r="r" b="b" t="t" l="l"/>
            <a:pathLst>
              <a:path h="1351971" w="1443853">
                <a:moveTo>
                  <a:pt x="0" y="0"/>
                </a:moveTo>
                <a:lnTo>
                  <a:pt x="1443853" y="0"/>
                </a:lnTo>
                <a:lnTo>
                  <a:pt x="1443853" y="1351971"/>
                </a:lnTo>
                <a:lnTo>
                  <a:pt x="0" y="13519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300307" y="1775121"/>
            <a:ext cx="1536789" cy="1438994"/>
          </a:xfrm>
          <a:custGeom>
            <a:avLst/>
            <a:gdLst/>
            <a:ahLst/>
            <a:cxnLst/>
            <a:rect r="r" b="b" t="t" l="l"/>
            <a:pathLst>
              <a:path h="1438994" w="1536789">
                <a:moveTo>
                  <a:pt x="0" y="0"/>
                </a:moveTo>
                <a:lnTo>
                  <a:pt x="1536789" y="0"/>
                </a:lnTo>
                <a:lnTo>
                  <a:pt x="1536789" y="1438993"/>
                </a:lnTo>
                <a:lnTo>
                  <a:pt x="0" y="14389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2977385">
            <a:off x="16570093" y="1513591"/>
            <a:ext cx="729079" cy="1045346"/>
          </a:xfrm>
          <a:custGeom>
            <a:avLst/>
            <a:gdLst/>
            <a:ahLst/>
            <a:cxnLst/>
            <a:rect r="r" b="b" t="t" l="l"/>
            <a:pathLst>
              <a:path h="1045346" w="729079">
                <a:moveTo>
                  <a:pt x="729078" y="0"/>
                </a:moveTo>
                <a:lnTo>
                  <a:pt x="0" y="0"/>
                </a:lnTo>
                <a:lnTo>
                  <a:pt x="0" y="1045346"/>
                </a:lnTo>
                <a:lnTo>
                  <a:pt x="729078" y="1045346"/>
                </a:lnTo>
                <a:lnTo>
                  <a:pt x="729078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872092" y="5459976"/>
            <a:ext cx="4314153" cy="4827024"/>
          </a:xfrm>
          <a:custGeom>
            <a:avLst/>
            <a:gdLst/>
            <a:ahLst/>
            <a:cxnLst/>
            <a:rect r="r" b="b" t="t" l="l"/>
            <a:pathLst>
              <a:path h="4827024" w="4314153">
                <a:moveTo>
                  <a:pt x="0" y="0"/>
                </a:moveTo>
                <a:lnTo>
                  <a:pt x="4314153" y="0"/>
                </a:lnTo>
                <a:lnTo>
                  <a:pt x="4314153" y="4827024"/>
                </a:lnTo>
                <a:lnTo>
                  <a:pt x="0" y="482702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33075" y="5092461"/>
            <a:ext cx="11789577" cy="228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By tomorrow afternoon, Olivia will have finished her report.</a:t>
            </a:r>
          </a:p>
          <a:p>
            <a:pPr algn="ctr">
              <a:lnSpc>
                <a:spcPts val="60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05584" y="2036264"/>
            <a:ext cx="13250618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LET’S ANALYSE THIS SENTENCE:</a:t>
            </a:r>
          </a:p>
          <a:p>
            <a:pPr algn="ctr">
              <a:lnSpc>
                <a:spcPts val="6480"/>
              </a:lnSpc>
            </a:pP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D4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20061" y="729057"/>
            <a:ext cx="6216029" cy="2485057"/>
          </a:xfrm>
          <a:custGeom>
            <a:avLst/>
            <a:gdLst/>
            <a:ahLst/>
            <a:cxnLst/>
            <a:rect r="r" b="b" t="t" l="l"/>
            <a:pathLst>
              <a:path h="2485057" w="6216029">
                <a:moveTo>
                  <a:pt x="0" y="0"/>
                </a:moveTo>
                <a:lnTo>
                  <a:pt x="6216029" y="0"/>
                </a:lnTo>
                <a:lnTo>
                  <a:pt x="6216029" y="2485057"/>
                </a:lnTo>
                <a:lnTo>
                  <a:pt x="0" y="24850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19025">
            <a:off x="11482859" y="-1299083"/>
            <a:ext cx="9092619" cy="3951156"/>
          </a:xfrm>
          <a:custGeom>
            <a:avLst/>
            <a:gdLst/>
            <a:ahLst/>
            <a:cxnLst/>
            <a:rect r="r" b="b" t="t" l="l"/>
            <a:pathLst>
              <a:path h="3951156" w="9092619">
                <a:moveTo>
                  <a:pt x="0" y="0"/>
                </a:moveTo>
                <a:lnTo>
                  <a:pt x="9092619" y="0"/>
                </a:lnTo>
                <a:lnTo>
                  <a:pt x="9092619" y="3951156"/>
                </a:lnTo>
                <a:lnTo>
                  <a:pt x="0" y="39511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626386">
            <a:off x="10548955" y="2923245"/>
            <a:ext cx="16649741" cy="7386431"/>
          </a:xfrm>
          <a:custGeom>
            <a:avLst/>
            <a:gdLst/>
            <a:ahLst/>
            <a:cxnLst/>
            <a:rect r="r" b="b" t="t" l="l"/>
            <a:pathLst>
              <a:path h="7386431" w="16649741">
                <a:moveTo>
                  <a:pt x="0" y="0"/>
                </a:moveTo>
                <a:lnTo>
                  <a:pt x="16649741" y="0"/>
                </a:lnTo>
                <a:lnTo>
                  <a:pt x="16649741" y="7386431"/>
                </a:lnTo>
                <a:lnTo>
                  <a:pt x="0" y="73864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286250"/>
            <a:ext cx="12367854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By tomorrow afternoon, Olivia </a:t>
            </a:r>
            <a:r>
              <a:rPr lang="en-US" sz="5000" u="sng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will have finished</a:t>
            </a:r>
            <a:r>
              <a:rPr lang="en-US" sz="5000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 her report.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515511" y="7928264"/>
            <a:ext cx="1443853" cy="1351971"/>
          </a:xfrm>
          <a:custGeom>
            <a:avLst/>
            <a:gdLst/>
            <a:ahLst/>
            <a:cxnLst/>
            <a:rect r="r" b="b" t="t" l="l"/>
            <a:pathLst>
              <a:path h="1351971" w="1443853">
                <a:moveTo>
                  <a:pt x="0" y="0"/>
                </a:moveTo>
                <a:lnTo>
                  <a:pt x="1443853" y="0"/>
                </a:lnTo>
                <a:lnTo>
                  <a:pt x="1443853" y="1351972"/>
                </a:lnTo>
                <a:lnTo>
                  <a:pt x="0" y="13519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300307" y="1775121"/>
            <a:ext cx="1536789" cy="1438994"/>
          </a:xfrm>
          <a:custGeom>
            <a:avLst/>
            <a:gdLst/>
            <a:ahLst/>
            <a:cxnLst/>
            <a:rect r="r" b="b" t="t" l="l"/>
            <a:pathLst>
              <a:path h="1438994" w="1536789">
                <a:moveTo>
                  <a:pt x="0" y="0"/>
                </a:moveTo>
                <a:lnTo>
                  <a:pt x="1536789" y="0"/>
                </a:lnTo>
                <a:lnTo>
                  <a:pt x="1536789" y="1438993"/>
                </a:lnTo>
                <a:lnTo>
                  <a:pt x="0" y="143899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2977385">
            <a:off x="16570093" y="1513591"/>
            <a:ext cx="729079" cy="1045346"/>
          </a:xfrm>
          <a:custGeom>
            <a:avLst/>
            <a:gdLst/>
            <a:ahLst/>
            <a:cxnLst/>
            <a:rect r="r" b="b" t="t" l="l"/>
            <a:pathLst>
              <a:path h="1045346" w="729079">
                <a:moveTo>
                  <a:pt x="729078" y="0"/>
                </a:moveTo>
                <a:lnTo>
                  <a:pt x="0" y="0"/>
                </a:lnTo>
                <a:lnTo>
                  <a:pt x="0" y="1045346"/>
                </a:lnTo>
                <a:lnTo>
                  <a:pt x="729078" y="1045346"/>
                </a:lnTo>
                <a:lnTo>
                  <a:pt x="729078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190482" y="1704975"/>
            <a:ext cx="5075188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Future Perfect Tense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89707" y="6464300"/>
            <a:ext cx="8290843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4F233F"/>
                </a:solidFill>
                <a:latin typeface="More Sugar"/>
                <a:ea typeface="More Sugar"/>
                <a:cs typeface="More Sugar"/>
                <a:sym typeface="More Sugar"/>
              </a:rPr>
              <a:t>DESCRIBES A FUTURE EVENT THAT WILL HAPPEN BEFORE ANOTHER FUTURE EVENT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3872092" y="5459976"/>
            <a:ext cx="4314153" cy="4827024"/>
          </a:xfrm>
          <a:custGeom>
            <a:avLst/>
            <a:gdLst/>
            <a:ahLst/>
            <a:cxnLst/>
            <a:rect r="r" b="b" t="t" l="l"/>
            <a:pathLst>
              <a:path h="4827024" w="4314153">
                <a:moveTo>
                  <a:pt x="0" y="0"/>
                </a:moveTo>
                <a:lnTo>
                  <a:pt x="4314153" y="0"/>
                </a:lnTo>
                <a:lnTo>
                  <a:pt x="4314153" y="4827024"/>
                </a:lnTo>
                <a:lnTo>
                  <a:pt x="0" y="482702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D4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19025">
            <a:off x="11482859" y="-1299083"/>
            <a:ext cx="9092619" cy="3951156"/>
          </a:xfrm>
          <a:custGeom>
            <a:avLst/>
            <a:gdLst/>
            <a:ahLst/>
            <a:cxnLst/>
            <a:rect r="r" b="b" t="t" l="l"/>
            <a:pathLst>
              <a:path h="3951156" w="9092619">
                <a:moveTo>
                  <a:pt x="0" y="0"/>
                </a:moveTo>
                <a:lnTo>
                  <a:pt x="9092619" y="0"/>
                </a:lnTo>
                <a:lnTo>
                  <a:pt x="9092619" y="3951156"/>
                </a:lnTo>
                <a:lnTo>
                  <a:pt x="0" y="3951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626386">
            <a:off x="10548955" y="2923245"/>
            <a:ext cx="16649741" cy="7386431"/>
          </a:xfrm>
          <a:custGeom>
            <a:avLst/>
            <a:gdLst/>
            <a:ahLst/>
            <a:cxnLst/>
            <a:rect r="r" b="b" t="t" l="l"/>
            <a:pathLst>
              <a:path h="7386431" w="16649741">
                <a:moveTo>
                  <a:pt x="0" y="0"/>
                </a:moveTo>
                <a:lnTo>
                  <a:pt x="16649741" y="0"/>
                </a:lnTo>
                <a:lnTo>
                  <a:pt x="16649741" y="7386431"/>
                </a:lnTo>
                <a:lnTo>
                  <a:pt x="0" y="73864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39905" y="7953925"/>
            <a:ext cx="1443853" cy="1351971"/>
          </a:xfrm>
          <a:custGeom>
            <a:avLst/>
            <a:gdLst/>
            <a:ahLst/>
            <a:cxnLst/>
            <a:rect r="r" b="b" t="t" l="l"/>
            <a:pathLst>
              <a:path h="1351971" w="1443853">
                <a:moveTo>
                  <a:pt x="0" y="0"/>
                </a:moveTo>
                <a:lnTo>
                  <a:pt x="1443853" y="0"/>
                </a:lnTo>
                <a:lnTo>
                  <a:pt x="1443853" y="1351971"/>
                </a:lnTo>
                <a:lnTo>
                  <a:pt x="0" y="13519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300307" y="1775121"/>
            <a:ext cx="1536789" cy="1438994"/>
          </a:xfrm>
          <a:custGeom>
            <a:avLst/>
            <a:gdLst/>
            <a:ahLst/>
            <a:cxnLst/>
            <a:rect r="r" b="b" t="t" l="l"/>
            <a:pathLst>
              <a:path h="1438994" w="1536789">
                <a:moveTo>
                  <a:pt x="0" y="0"/>
                </a:moveTo>
                <a:lnTo>
                  <a:pt x="1536789" y="0"/>
                </a:lnTo>
                <a:lnTo>
                  <a:pt x="1536789" y="1438993"/>
                </a:lnTo>
                <a:lnTo>
                  <a:pt x="0" y="14389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2977385">
            <a:off x="16570093" y="1513591"/>
            <a:ext cx="729079" cy="1045346"/>
          </a:xfrm>
          <a:custGeom>
            <a:avLst/>
            <a:gdLst/>
            <a:ahLst/>
            <a:cxnLst/>
            <a:rect r="r" b="b" t="t" l="l"/>
            <a:pathLst>
              <a:path h="1045346" w="729079">
                <a:moveTo>
                  <a:pt x="729078" y="0"/>
                </a:moveTo>
                <a:lnTo>
                  <a:pt x="0" y="0"/>
                </a:lnTo>
                <a:lnTo>
                  <a:pt x="0" y="1045346"/>
                </a:lnTo>
                <a:lnTo>
                  <a:pt x="729078" y="1045346"/>
                </a:lnTo>
                <a:lnTo>
                  <a:pt x="729078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73392" y="6572510"/>
            <a:ext cx="5214608" cy="4114800"/>
          </a:xfrm>
          <a:custGeom>
            <a:avLst/>
            <a:gdLst/>
            <a:ahLst/>
            <a:cxnLst/>
            <a:rect r="r" b="b" t="t" l="l"/>
            <a:pathLst>
              <a:path h="4114800" w="5214608">
                <a:moveTo>
                  <a:pt x="0" y="0"/>
                </a:moveTo>
                <a:lnTo>
                  <a:pt x="5214608" y="0"/>
                </a:lnTo>
                <a:lnTo>
                  <a:pt x="52146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33075" y="5092461"/>
            <a:ext cx="11789577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When this show ends, Molly will have been watching TV for three hours.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5584" y="2036264"/>
            <a:ext cx="13250618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LET’S ANALYSE THIS SENTENCE:</a:t>
            </a:r>
          </a:p>
          <a:p>
            <a:pPr algn="ctr">
              <a:lnSpc>
                <a:spcPts val="6480"/>
              </a:lnSpc>
            </a:pP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D4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20061" y="729057"/>
            <a:ext cx="6216029" cy="2485057"/>
          </a:xfrm>
          <a:custGeom>
            <a:avLst/>
            <a:gdLst/>
            <a:ahLst/>
            <a:cxnLst/>
            <a:rect r="r" b="b" t="t" l="l"/>
            <a:pathLst>
              <a:path h="2485057" w="6216029">
                <a:moveTo>
                  <a:pt x="0" y="0"/>
                </a:moveTo>
                <a:lnTo>
                  <a:pt x="6216029" y="0"/>
                </a:lnTo>
                <a:lnTo>
                  <a:pt x="6216029" y="2485057"/>
                </a:lnTo>
                <a:lnTo>
                  <a:pt x="0" y="24850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19025">
            <a:off x="11482859" y="-1299083"/>
            <a:ext cx="9092619" cy="3951156"/>
          </a:xfrm>
          <a:custGeom>
            <a:avLst/>
            <a:gdLst/>
            <a:ahLst/>
            <a:cxnLst/>
            <a:rect r="r" b="b" t="t" l="l"/>
            <a:pathLst>
              <a:path h="3951156" w="9092619">
                <a:moveTo>
                  <a:pt x="0" y="0"/>
                </a:moveTo>
                <a:lnTo>
                  <a:pt x="9092619" y="0"/>
                </a:lnTo>
                <a:lnTo>
                  <a:pt x="9092619" y="3951156"/>
                </a:lnTo>
                <a:lnTo>
                  <a:pt x="0" y="39511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626386">
            <a:off x="10548955" y="2923245"/>
            <a:ext cx="16649741" cy="7386431"/>
          </a:xfrm>
          <a:custGeom>
            <a:avLst/>
            <a:gdLst/>
            <a:ahLst/>
            <a:cxnLst/>
            <a:rect r="r" b="b" t="t" l="l"/>
            <a:pathLst>
              <a:path h="7386431" w="16649741">
                <a:moveTo>
                  <a:pt x="0" y="0"/>
                </a:moveTo>
                <a:lnTo>
                  <a:pt x="16649741" y="0"/>
                </a:lnTo>
                <a:lnTo>
                  <a:pt x="16649741" y="7386431"/>
                </a:lnTo>
                <a:lnTo>
                  <a:pt x="0" y="73864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286250"/>
            <a:ext cx="12367854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When this show ends, Molly </a:t>
            </a:r>
            <a:r>
              <a:rPr lang="en-US" sz="5000" u="sng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will have been watching</a:t>
            </a:r>
            <a:r>
              <a:rPr lang="en-US" sz="5000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 TV for three hours.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219906" y="5584722"/>
            <a:ext cx="1443853" cy="1351971"/>
          </a:xfrm>
          <a:custGeom>
            <a:avLst/>
            <a:gdLst/>
            <a:ahLst/>
            <a:cxnLst/>
            <a:rect r="r" b="b" t="t" l="l"/>
            <a:pathLst>
              <a:path h="1351971" w="1443853">
                <a:moveTo>
                  <a:pt x="0" y="0"/>
                </a:moveTo>
                <a:lnTo>
                  <a:pt x="1443853" y="0"/>
                </a:lnTo>
                <a:lnTo>
                  <a:pt x="1443853" y="1351971"/>
                </a:lnTo>
                <a:lnTo>
                  <a:pt x="0" y="13519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300307" y="1775121"/>
            <a:ext cx="1536789" cy="1438994"/>
          </a:xfrm>
          <a:custGeom>
            <a:avLst/>
            <a:gdLst/>
            <a:ahLst/>
            <a:cxnLst/>
            <a:rect r="r" b="b" t="t" l="l"/>
            <a:pathLst>
              <a:path h="1438994" w="1536789">
                <a:moveTo>
                  <a:pt x="0" y="0"/>
                </a:moveTo>
                <a:lnTo>
                  <a:pt x="1536789" y="0"/>
                </a:lnTo>
                <a:lnTo>
                  <a:pt x="1536789" y="1438993"/>
                </a:lnTo>
                <a:lnTo>
                  <a:pt x="0" y="143899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2977385">
            <a:off x="16570093" y="1513591"/>
            <a:ext cx="729079" cy="1045346"/>
          </a:xfrm>
          <a:custGeom>
            <a:avLst/>
            <a:gdLst/>
            <a:ahLst/>
            <a:cxnLst/>
            <a:rect r="r" b="b" t="t" l="l"/>
            <a:pathLst>
              <a:path h="1045346" w="729079">
                <a:moveTo>
                  <a:pt x="729078" y="0"/>
                </a:moveTo>
                <a:lnTo>
                  <a:pt x="0" y="0"/>
                </a:lnTo>
                <a:lnTo>
                  <a:pt x="0" y="1045346"/>
                </a:lnTo>
                <a:lnTo>
                  <a:pt x="729078" y="1045346"/>
                </a:lnTo>
                <a:lnTo>
                  <a:pt x="729078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002113" y="1136152"/>
            <a:ext cx="5451925" cy="18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Future Perfect Continuous Tense</a:t>
            </a:r>
          </a:p>
          <a:p>
            <a:pPr algn="ctr">
              <a:lnSpc>
                <a:spcPts val="479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464300"/>
            <a:ext cx="10786563" cy="279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4F233F"/>
                </a:solidFill>
                <a:latin typeface="More Sugar"/>
                <a:ea typeface="More Sugar"/>
                <a:cs typeface="More Sugar"/>
                <a:sym typeface="More Sugar"/>
              </a:rPr>
              <a:t>DESCRIBES A FUTURE EVENT THAT WILL BEGIN, CONTINUE FOR A LENGTH OF TIME, AND STILL BE IN PROGRESS WHEN ANOTHER FUTURE EVENT OCCURS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3073392" y="6572510"/>
            <a:ext cx="5214608" cy="4114800"/>
          </a:xfrm>
          <a:custGeom>
            <a:avLst/>
            <a:gdLst/>
            <a:ahLst/>
            <a:cxnLst/>
            <a:rect r="r" b="b" t="t" l="l"/>
            <a:pathLst>
              <a:path h="4114800" w="5214608">
                <a:moveTo>
                  <a:pt x="0" y="0"/>
                </a:moveTo>
                <a:lnTo>
                  <a:pt x="5214608" y="0"/>
                </a:lnTo>
                <a:lnTo>
                  <a:pt x="52146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C7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13405" y="1028700"/>
            <a:ext cx="11887906" cy="8780840"/>
          </a:xfrm>
          <a:custGeom>
            <a:avLst/>
            <a:gdLst/>
            <a:ahLst/>
            <a:cxnLst/>
            <a:rect r="r" b="b" t="t" l="l"/>
            <a:pathLst>
              <a:path h="8780840" w="11887906">
                <a:moveTo>
                  <a:pt x="0" y="0"/>
                </a:moveTo>
                <a:lnTo>
                  <a:pt x="11887906" y="0"/>
                </a:lnTo>
                <a:lnTo>
                  <a:pt x="11887906" y="8780840"/>
                </a:lnTo>
                <a:lnTo>
                  <a:pt x="0" y="87808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3C4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165144">
            <a:off x="-2302993" y="6210834"/>
            <a:ext cx="6380959" cy="3878037"/>
          </a:xfrm>
          <a:custGeom>
            <a:avLst/>
            <a:gdLst/>
            <a:ahLst/>
            <a:cxnLst/>
            <a:rect r="r" b="b" t="t" l="l"/>
            <a:pathLst>
              <a:path h="3878037" w="6380959">
                <a:moveTo>
                  <a:pt x="0" y="0"/>
                </a:moveTo>
                <a:lnTo>
                  <a:pt x="6380959" y="0"/>
                </a:lnTo>
                <a:lnTo>
                  <a:pt x="6380959" y="3878037"/>
                </a:lnTo>
                <a:lnTo>
                  <a:pt x="0" y="38780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453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0305" y="7408856"/>
            <a:ext cx="1536789" cy="1438994"/>
          </a:xfrm>
          <a:custGeom>
            <a:avLst/>
            <a:gdLst/>
            <a:ahLst/>
            <a:cxnLst/>
            <a:rect r="r" b="b" t="t" l="l"/>
            <a:pathLst>
              <a:path h="1438994" w="1536789">
                <a:moveTo>
                  <a:pt x="0" y="0"/>
                </a:moveTo>
                <a:lnTo>
                  <a:pt x="1536790" y="0"/>
                </a:lnTo>
                <a:lnTo>
                  <a:pt x="1536790" y="1438993"/>
                </a:lnTo>
                <a:lnTo>
                  <a:pt x="0" y="14389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2977385">
            <a:off x="530091" y="7147327"/>
            <a:ext cx="729079" cy="1045346"/>
          </a:xfrm>
          <a:custGeom>
            <a:avLst/>
            <a:gdLst/>
            <a:ahLst/>
            <a:cxnLst/>
            <a:rect r="r" b="b" t="t" l="l"/>
            <a:pathLst>
              <a:path h="1045346" w="729079">
                <a:moveTo>
                  <a:pt x="729079" y="0"/>
                </a:moveTo>
                <a:lnTo>
                  <a:pt x="0" y="0"/>
                </a:lnTo>
                <a:lnTo>
                  <a:pt x="0" y="1045345"/>
                </a:lnTo>
                <a:lnTo>
                  <a:pt x="729079" y="1045345"/>
                </a:lnTo>
                <a:lnTo>
                  <a:pt x="72907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44740">
            <a:off x="15524227" y="-627969"/>
            <a:ext cx="3470146" cy="4114800"/>
          </a:xfrm>
          <a:custGeom>
            <a:avLst/>
            <a:gdLst/>
            <a:ahLst/>
            <a:cxnLst/>
            <a:rect r="r" b="b" t="t" l="l"/>
            <a:pathLst>
              <a:path h="4114800" w="3470146">
                <a:moveTo>
                  <a:pt x="0" y="0"/>
                </a:moveTo>
                <a:lnTo>
                  <a:pt x="3470146" y="0"/>
                </a:lnTo>
                <a:lnTo>
                  <a:pt x="34701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86335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380719">
            <a:off x="16691813" y="2714726"/>
            <a:ext cx="1134974" cy="1956852"/>
          </a:xfrm>
          <a:custGeom>
            <a:avLst/>
            <a:gdLst/>
            <a:ahLst/>
            <a:cxnLst/>
            <a:rect r="r" b="b" t="t" l="l"/>
            <a:pathLst>
              <a:path h="1956852" w="1134974">
                <a:moveTo>
                  <a:pt x="0" y="0"/>
                </a:moveTo>
                <a:lnTo>
                  <a:pt x="1134974" y="0"/>
                </a:lnTo>
                <a:lnTo>
                  <a:pt x="1134974" y="1956852"/>
                </a:lnTo>
                <a:lnTo>
                  <a:pt x="0" y="19568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031022" y="2570742"/>
            <a:ext cx="3441030" cy="7724761"/>
          </a:xfrm>
          <a:custGeom>
            <a:avLst/>
            <a:gdLst/>
            <a:ahLst/>
            <a:cxnLst/>
            <a:rect r="r" b="b" t="t" l="l"/>
            <a:pathLst>
              <a:path h="7724761" w="3441030">
                <a:moveTo>
                  <a:pt x="0" y="0"/>
                </a:moveTo>
                <a:lnTo>
                  <a:pt x="3441030" y="0"/>
                </a:lnTo>
                <a:lnTo>
                  <a:pt x="3441030" y="7724761"/>
                </a:lnTo>
                <a:lnTo>
                  <a:pt x="0" y="77247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273917" y="3066602"/>
            <a:ext cx="4374782" cy="1748960"/>
          </a:xfrm>
          <a:custGeom>
            <a:avLst/>
            <a:gdLst/>
            <a:ahLst/>
            <a:cxnLst/>
            <a:rect r="r" b="b" t="t" l="l"/>
            <a:pathLst>
              <a:path h="1748960" w="4374782">
                <a:moveTo>
                  <a:pt x="0" y="0"/>
                </a:moveTo>
                <a:lnTo>
                  <a:pt x="4374782" y="0"/>
                </a:lnTo>
                <a:lnTo>
                  <a:pt x="4374782" y="1748960"/>
                </a:lnTo>
                <a:lnTo>
                  <a:pt x="0" y="174896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05716" y="483281"/>
            <a:ext cx="12311184" cy="1797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231F20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The researcher </a:t>
            </a:r>
            <a:r>
              <a:rPr lang="en-US" sz="5000" u="sng">
                <a:solidFill>
                  <a:srgbClr val="231F20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explained</a:t>
            </a:r>
            <a:r>
              <a:rPr lang="en-US" sz="5000">
                <a:solidFill>
                  <a:srgbClr val="231F20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 the unusual results.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78405" y="3341007"/>
            <a:ext cx="3365804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past tense verb</a:t>
            </a:r>
          </a:p>
        </p:txBody>
      </p:sp>
      <p:sp>
        <p:nvSpPr>
          <p:cNvPr name="TextBox 11" id="11"/>
          <p:cNvSpPr txBox="true"/>
          <p:nvPr/>
        </p:nvSpPr>
        <p:spPr>
          <a:xfrm rot="-60000">
            <a:off x="2933634" y="5973344"/>
            <a:ext cx="11533620" cy="18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4F233F"/>
                </a:solidFill>
                <a:latin typeface="More Sugar"/>
                <a:ea typeface="More Sugar"/>
                <a:cs typeface="More Sugar"/>
                <a:sym typeface="More Sugar"/>
              </a:rPr>
              <a:t>THE PAST TENSES USE VERBS TO SAY THAT SOMETHING HAPPENED IN THE PAST, I.E., ANYTIME BEFORE THIS MOMENT RIGHT NOW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986724">
            <a:off x="310613" y="5807797"/>
            <a:ext cx="1667229" cy="1561132"/>
          </a:xfrm>
          <a:custGeom>
            <a:avLst/>
            <a:gdLst/>
            <a:ahLst/>
            <a:cxnLst/>
            <a:rect r="r" b="b" t="t" l="l"/>
            <a:pathLst>
              <a:path h="1561132" w="1667229">
                <a:moveTo>
                  <a:pt x="0" y="0"/>
                </a:moveTo>
                <a:lnTo>
                  <a:pt x="1667229" y="0"/>
                </a:lnTo>
                <a:lnTo>
                  <a:pt x="1667229" y="1561132"/>
                </a:lnTo>
                <a:lnTo>
                  <a:pt x="0" y="1561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7917651">
            <a:off x="442132" y="5795364"/>
            <a:ext cx="729079" cy="1045346"/>
          </a:xfrm>
          <a:custGeom>
            <a:avLst/>
            <a:gdLst/>
            <a:ahLst/>
            <a:cxnLst/>
            <a:rect r="r" b="b" t="t" l="l"/>
            <a:pathLst>
              <a:path h="1045346" w="729079">
                <a:moveTo>
                  <a:pt x="729078" y="0"/>
                </a:moveTo>
                <a:lnTo>
                  <a:pt x="0" y="0"/>
                </a:lnTo>
                <a:lnTo>
                  <a:pt x="0" y="1045346"/>
                </a:lnTo>
                <a:lnTo>
                  <a:pt x="729078" y="1045346"/>
                </a:lnTo>
                <a:lnTo>
                  <a:pt x="72907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052308">
            <a:off x="16884996" y="2630754"/>
            <a:ext cx="1134974" cy="1956852"/>
          </a:xfrm>
          <a:custGeom>
            <a:avLst/>
            <a:gdLst/>
            <a:ahLst/>
            <a:cxnLst/>
            <a:rect r="r" b="b" t="t" l="l"/>
            <a:pathLst>
              <a:path h="1956852" w="1134974">
                <a:moveTo>
                  <a:pt x="0" y="0"/>
                </a:moveTo>
                <a:lnTo>
                  <a:pt x="1134974" y="0"/>
                </a:lnTo>
                <a:lnTo>
                  <a:pt x="1134974" y="1956852"/>
                </a:lnTo>
                <a:lnTo>
                  <a:pt x="0" y="19568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60058" y="6052224"/>
            <a:ext cx="3665293" cy="4234776"/>
          </a:xfrm>
          <a:custGeom>
            <a:avLst/>
            <a:gdLst/>
            <a:ahLst/>
            <a:cxnLst/>
            <a:rect r="r" b="b" t="t" l="l"/>
            <a:pathLst>
              <a:path h="4234776" w="3665293">
                <a:moveTo>
                  <a:pt x="0" y="0"/>
                </a:moveTo>
                <a:lnTo>
                  <a:pt x="3665293" y="0"/>
                </a:lnTo>
                <a:lnTo>
                  <a:pt x="3665293" y="4234776"/>
                </a:lnTo>
                <a:lnTo>
                  <a:pt x="0" y="42347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04821" y="4642135"/>
            <a:ext cx="13887884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Poverty exists in the world even to this day.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39238" y="4652327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709446" y="1751592"/>
            <a:ext cx="11695088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LET’S ANALYSE THIS SENTENCE: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986724">
            <a:off x="310613" y="5807797"/>
            <a:ext cx="1667229" cy="1561132"/>
          </a:xfrm>
          <a:custGeom>
            <a:avLst/>
            <a:gdLst/>
            <a:ahLst/>
            <a:cxnLst/>
            <a:rect r="r" b="b" t="t" l="l"/>
            <a:pathLst>
              <a:path h="1561132" w="1667229">
                <a:moveTo>
                  <a:pt x="0" y="0"/>
                </a:moveTo>
                <a:lnTo>
                  <a:pt x="1667229" y="0"/>
                </a:lnTo>
                <a:lnTo>
                  <a:pt x="1667229" y="1561132"/>
                </a:lnTo>
                <a:lnTo>
                  <a:pt x="0" y="1561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7917651">
            <a:off x="442132" y="5795364"/>
            <a:ext cx="729079" cy="1045346"/>
          </a:xfrm>
          <a:custGeom>
            <a:avLst/>
            <a:gdLst/>
            <a:ahLst/>
            <a:cxnLst/>
            <a:rect r="r" b="b" t="t" l="l"/>
            <a:pathLst>
              <a:path h="1045346" w="729079">
                <a:moveTo>
                  <a:pt x="729078" y="0"/>
                </a:moveTo>
                <a:lnTo>
                  <a:pt x="0" y="0"/>
                </a:lnTo>
                <a:lnTo>
                  <a:pt x="0" y="1045346"/>
                </a:lnTo>
                <a:lnTo>
                  <a:pt x="729078" y="1045346"/>
                </a:lnTo>
                <a:lnTo>
                  <a:pt x="72907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052308">
            <a:off x="16884996" y="2630754"/>
            <a:ext cx="1134974" cy="1956852"/>
          </a:xfrm>
          <a:custGeom>
            <a:avLst/>
            <a:gdLst/>
            <a:ahLst/>
            <a:cxnLst/>
            <a:rect r="r" b="b" t="t" l="l"/>
            <a:pathLst>
              <a:path h="1956852" w="1134974">
                <a:moveTo>
                  <a:pt x="0" y="0"/>
                </a:moveTo>
                <a:lnTo>
                  <a:pt x="1134974" y="0"/>
                </a:lnTo>
                <a:lnTo>
                  <a:pt x="1134974" y="1956852"/>
                </a:lnTo>
                <a:lnTo>
                  <a:pt x="0" y="19568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30833">
            <a:off x="4718435" y="2704339"/>
            <a:ext cx="7123313" cy="1397950"/>
          </a:xfrm>
          <a:custGeom>
            <a:avLst/>
            <a:gdLst/>
            <a:ahLst/>
            <a:cxnLst/>
            <a:rect r="r" b="b" t="t" l="l"/>
            <a:pathLst>
              <a:path h="1397950" w="7123313">
                <a:moveTo>
                  <a:pt x="0" y="0"/>
                </a:moveTo>
                <a:lnTo>
                  <a:pt x="7123313" y="0"/>
                </a:lnTo>
                <a:lnTo>
                  <a:pt x="7123313" y="1397950"/>
                </a:lnTo>
                <a:lnTo>
                  <a:pt x="0" y="13979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88764" y="1204976"/>
            <a:ext cx="13887884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Poverty </a:t>
            </a:r>
            <a:r>
              <a:rPr lang="en-US" sz="5000" u="sng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exists</a:t>
            </a:r>
            <a:r>
              <a:rPr lang="en-US" sz="5000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 in the world even to this day.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39238" y="4652327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510522" y="3103276"/>
            <a:ext cx="5539139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present tense verb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73521" y="6405180"/>
            <a:ext cx="10350483" cy="18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4F233F"/>
                </a:solidFill>
                <a:latin typeface="More Sugar"/>
                <a:ea typeface="More Sugar"/>
                <a:cs typeface="More Sugar"/>
                <a:sym typeface="More Sugar"/>
              </a:rPr>
              <a:t>THE PRESENT TENSES TELL US ABOUT EVENTS THAT ARE HAPPENING RIGHT NOW IN THE PRESENT TIME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208137" y="6052224"/>
            <a:ext cx="3665293" cy="4234776"/>
          </a:xfrm>
          <a:custGeom>
            <a:avLst/>
            <a:gdLst/>
            <a:ahLst/>
            <a:cxnLst/>
            <a:rect r="r" b="b" t="t" l="l"/>
            <a:pathLst>
              <a:path h="4234776" w="3665293">
                <a:moveTo>
                  <a:pt x="0" y="0"/>
                </a:moveTo>
                <a:lnTo>
                  <a:pt x="3665293" y="0"/>
                </a:lnTo>
                <a:lnTo>
                  <a:pt x="3665293" y="4234776"/>
                </a:lnTo>
                <a:lnTo>
                  <a:pt x="0" y="42347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D4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38560">
            <a:off x="342149" y="6228441"/>
            <a:ext cx="1134974" cy="1956852"/>
          </a:xfrm>
          <a:custGeom>
            <a:avLst/>
            <a:gdLst/>
            <a:ahLst/>
            <a:cxnLst/>
            <a:rect r="r" b="b" t="t" l="l"/>
            <a:pathLst>
              <a:path h="1956852" w="1134974">
                <a:moveTo>
                  <a:pt x="0" y="0"/>
                </a:moveTo>
                <a:lnTo>
                  <a:pt x="1134974" y="0"/>
                </a:lnTo>
                <a:lnTo>
                  <a:pt x="1134974" y="1956852"/>
                </a:lnTo>
                <a:lnTo>
                  <a:pt x="0" y="19568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638647">
            <a:off x="14068821" y="913145"/>
            <a:ext cx="6380959" cy="3878037"/>
          </a:xfrm>
          <a:custGeom>
            <a:avLst/>
            <a:gdLst/>
            <a:ahLst/>
            <a:cxnLst/>
            <a:rect r="r" b="b" t="t" l="l"/>
            <a:pathLst>
              <a:path h="3878037" w="6380959">
                <a:moveTo>
                  <a:pt x="0" y="0"/>
                </a:moveTo>
                <a:lnTo>
                  <a:pt x="6380958" y="0"/>
                </a:lnTo>
                <a:lnTo>
                  <a:pt x="6380958" y="3878037"/>
                </a:lnTo>
                <a:lnTo>
                  <a:pt x="0" y="38780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4539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81992" y="6226382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152559" y="3504227"/>
            <a:ext cx="11545167" cy="262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This study will challenge entrepreneurs in their views of the current state of the economy.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09446" y="1751592"/>
            <a:ext cx="11695088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LET’S ANALYSE THIS SENTENCE: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D4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05503" y="3185775"/>
            <a:ext cx="6383210" cy="2551893"/>
          </a:xfrm>
          <a:custGeom>
            <a:avLst/>
            <a:gdLst/>
            <a:ahLst/>
            <a:cxnLst/>
            <a:rect r="r" b="b" t="t" l="l"/>
            <a:pathLst>
              <a:path h="2551893" w="6383210">
                <a:moveTo>
                  <a:pt x="0" y="0"/>
                </a:moveTo>
                <a:lnTo>
                  <a:pt x="6383210" y="0"/>
                </a:lnTo>
                <a:lnTo>
                  <a:pt x="6383210" y="2551893"/>
                </a:lnTo>
                <a:lnTo>
                  <a:pt x="0" y="25518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38560">
            <a:off x="342149" y="6228441"/>
            <a:ext cx="1134974" cy="1956852"/>
          </a:xfrm>
          <a:custGeom>
            <a:avLst/>
            <a:gdLst/>
            <a:ahLst/>
            <a:cxnLst/>
            <a:rect r="r" b="b" t="t" l="l"/>
            <a:pathLst>
              <a:path h="1956852" w="1134974">
                <a:moveTo>
                  <a:pt x="0" y="0"/>
                </a:moveTo>
                <a:lnTo>
                  <a:pt x="1134974" y="0"/>
                </a:lnTo>
                <a:lnTo>
                  <a:pt x="1134974" y="1956852"/>
                </a:lnTo>
                <a:lnTo>
                  <a:pt x="0" y="19568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30833">
            <a:off x="2837045" y="2799057"/>
            <a:ext cx="5502039" cy="1079775"/>
          </a:xfrm>
          <a:custGeom>
            <a:avLst/>
            <a:gdLst/>
            <a:ahLst/>
            <a:cxnLst/>
            <a:rect r="r" b="b" t="t" l="l"/>
            <a:pathLst>
              <a:path h="1079775" w="5502039">
                <a:moveTo>
                  <a:pt x="0" y="0"/>
                </a:moveTo>
                <a:lnTo>
                  <a:pt x="5502039" y="0"/>
                </a:lnTo>
                <a:lnTo>
                  <a:pt x="5502039" y="1079775"/>
                </a:lnTo>
                <a:lnTo>
                  <a:pt x="0" y="10797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638647">
            <a:off x="14068821" y="913145"/>
            <a:ext cx="6380959" cy="3878037"/>
          </a:xfrm>
          <a:custGeom>
            <a:avLst/>
            <a:gdLst/>
            <a:ahLst/>
            <a:cxnLst/>
            <a:rect r="r" b="b" t="t" l="l"/>
            <a:pathLst>
              <a:path h="3878037" w="6380959">
                <a:moveTo>
                  <a:pt x="0" y="0"/>
                </a:moveTo>
                <a:lnTo>
                  <a:pt x="6380958" y="0"/>
                </a:lnTo>
                <a:lnTo>
                  <a:pt x="6380958" y="3878037"/>
                </a:lnTo>
                <a:lnTo>
                  <a:pt x="0" y="38780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-4539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67678" y="722074"/>
            <a:ext cx="13919145" cy="173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This study </a:t>
            </a:r>
            <a:r>
              <a:rPr lang="en-US" sz="5000" u="sng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will challenge</a:t>
            </a:r>
            <a:r>
              <a:rPr lang="en-US" sz="5000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 entrepreneurs in their views of the current state of the economy.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35881" y="3038907"/>
            <a:ext cx="5539139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future tense verb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06129" y="3983114"/>
            <a:ext cx="6770970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the future tense requires the helping verb </a:t>
            </a:r>
            <a:r>
              <a:rPr lang="en-US" sz="3999" u="sng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will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72667" y="7261668"/>
            <a:ext cx="11624068" cy="18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4F233F"/>
                </a:solidFill>
                <a:latin typeface="More Sugar"/>
                <a:ea typeface="More Sugar"/>
                <a:cs typeface="More Sugar"/>
                <a:sym typeface="More Sugar"/>
              </a:rPr>
              <a:t>THE FUTURE TENSES TELL US ABOUT EVENTS THAT WILL HAPPEN SOMETIME IN THE FUTURE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127816" y="6172200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E5A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68097" y="3911659"/>
            <a:ext cx="14040335" cy="439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The goal of this study </a:t>
            </a:r>
            <a:r>
              <a:rPr lang="en-US" sz="5000" u="sng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is</a:t>
            </a:r>
            <a:r>
              <a:rPr lang="en-US" sz="5000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 to determine how the Armed Forces </a:t>
            </a:r>
            <a:r>
              <a:rPr lang="en-US" sz="5000" u="sng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reacted</a:t>
            </a:r>
            <a:r>
              <a:rPr lang="en-US" sz="5000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 to threats of war</a:t>
            </a:r>
            <a:r>
              <a:rPr lang="en-US" sz="5000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 in the past and to implement strategies that </a:t>
            </a:r>
            <a:r>
              <a:rPr lang="en-US" sz="5000" u="sng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will encourage</a:t>
            </a:r>
            <a:r>
              <a:rPr lang="en-US" sz="5000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 proactive movements rather than reactive movements in the future.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5400000">
            <a:off x="12819965" y="1155800"/>
            <a:ext cx="7228987" cy="4339748"/>
          </a:xfrm>
          <a:custGeom>
            <a:avLst/>
            <a:gdLst/>
            <a:ahLst/>
            <a:cxnLst/>
            <a:rect r="r" b="b" t="t" l="l"/>
            <a:pathLst>
              <a:path h="4339748" w="7228987">
                <a:moveTo>
                  <a:pt x="0" y="0"/>
                </a:moveTo>
                <a:lnTo>
                  <a:pt x="7228987" y="0"/>
                </a:lnTo>
                <a:lnTo>
                  <a:pt x="7228987" y="4339748"/>
                </a:lnTo>
                <a:lnTo>
                  <a:pt x="0" y="43397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932" t="0" r="-138796" b="-13219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59085">
            <a:off x="16379674" y="5179545"/>
            <a:ext cx="1134974" cy="1956852"/>
          </a:xfrm>
          <a:custGeom>
            <a:avLst/>
            <a:gdLst/>
            <a:ahLst/>
            <a:cxnLst/>
            <a:rect r="r" b="b" t="t" l="l"/>
            <a:pathLst>
              <a:path h="1956852" w="1134974">
                <a:moveTo>
                  <a:pt x="0" y="0"/>
                </a:moveTo>
                <a:lnTo>
                  <a:pt x="1134974" y="0"/>
                </a:lnTo>
                <a:lnTo>
                  <a:pt x="1134974" y="1956852"/>
                </a:lnTo>
                <a:lnTo>
                  <a:pt x="0" y="19568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202112">
            <a:off x="16086324" y="1621024"/>
            <a:ext cx="1388845" cy="2394560"/>
          </a:xfrm>
          <a:custGeom>
            <a:avLst/>
            <a:gdLst/>
            <a:ahLst/>
            <a:cxnLst/>
            <a:rect r="r" b="b" t="t" l="l"/>
            <a:pathLst>
              <a:path h="2394560" w="1388845">
                <a:moveTo>
                  <a:pt x="0" y="0"/>
                </a:moveTo>
                <a:lnTo>
                  <a:pt x="1388844" y="0"/>
                </a:lnTo>
                <a:lnTo>
                  <a:pt x="1388844" y="2394560"/>
                </a:lnTo>
                <a:lnTo>
                  <a:pt x="0" y="23945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93015" y="1443355"/>
            <a:ext cx="11695088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231F20"/>
                </a:solidFill>
                <a:latin typeface="More Sugar"/>
                <a:ea typeface="More Sugar"/>
                <a:cs typeface="More Sugar"/>
                <a:sym typeface="More Sugar"/>
              </a:rPr>
              <a:t>LET’S ANALYSE THIS SENTENCE: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DAGLYPyLxsw</dc:identifier>
  <dcterms:modified xsi:type="dcterms:W3CDTF">2011-08-01T06:04:30Z</dcterms:modified>
  <cp:revision>1</cp:revision>
  <dc:title>Using the Progressive Verb Tense Education Presentation in Yellow Purple Simple Lined Style</dc:title>
</cp:coreProperties>
</file>